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</p:sldIdLst>
  <p:sldSz cy="5143500" cx="9144000"/>
  <p:notesSz cx="6858000" cy="9144000"/>
  <p:embeddedFontLst>
    <p:embeddedFont>
      <p:font typeface="PT Sans Narrow"/>
      <p:regular r:id="rId47"/>
      <p:bold r:id="rId48"/>
    </p:embeddedFont>
    <p:embeddedFont>
      <p:font typeface="Source Code Pro"/>
      <p:regular r:id="rId49"/>
      <p:bold r:id="rId50"/>
      <p:italic r:id="rId51"/>
      <p:boldItalic r:id="rId52"/>
    </p:embeddedFont>
    <p:embeddedFont>
      <p:font typeface="Open Sans"/>
      <p:regular r:id="rId53"/>
      <p:bold r:id="rId54"/>
      <p:italic r:id="rId55"/>
      <p:boldItalic r:id="rId5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PTSansNarrow-bold.fntdata"/><Relationship Id="rId47" Type="http://schemas.openxmlformats.org/officeDocument/2006/relationships/font" Target="fonts/PTSansNarrow-regular.fntdata"/><Relationship Id="rId49" Type="http://schemas.openxmlformats.org/officeDocument/2006/relationships/font" Target="fonts/SourceCodePro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SourceCodePro-italic.fntdata"/><Relationship Id="rId50" Type="http://schemas.openxmlformats.org/officeDocument/2006/relationships/font" Target="fonts/SourceCodePro-bold.fntdata"/><Relationship Id="rId53" Type="http://schemas.openxmlformats.org/officeDocument/2006/relationships/font" Target="fonts/OpenSans-regular.fntdata"/><Relationship Id="rId52" Type="http://schemas.openxmlformats.org/officeDocument/2006/relationships/font" Target="fonts/SourceCodePro-boldItalic.fntdata"/><Relationship Id="rId11" Type="http://schemas.openxmlformats.org/officeDocument/2006/relationships/slide" Target="slides/slide6.xml"/><Relationship Id="rId55" Type="http://schemas.openxmlformats.org/officeDocument/2006/relationships/font" Target="fonts/OpenSans-italic.fntdata"/><Relationship Id="rId10" Type="http://schemas.openxmlformats.org/officeDocument/2006/relationships/slide" Target="slides/slide5.xml"/><Relationship Id="rId54" Type="http://schemas.openxmlformats.org/officeDocument/2006/relationships/font" Target="fonts/OpenSans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56" Type="http://schemas.openxmlformats.org/officeDocument/2006/relationships/font" Target="fonts/OpenSans-bold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6fe296bfc4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6fe296bfc4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6fe296bfc4_0_4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6fe296bfc4_0_4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7eae9b57b3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7eae9b57b3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7eae9b57b3_1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7eae9b57b3_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7e4a7fba0b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7e4a7fba0b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python3 util/generate_vocab_file.py --input_file data/DLHLP/text-data.txt --mode character --output_file bopomo_vocab_file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7eae9b57b3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7eae9b57b3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7e4a7fba0b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7e4a7fba0b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7e4a7fba0b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7e4a7fba0b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7eae9b57b3_1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7eae9b57b3_1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7e4a7fba0b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7e4a7fba0b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6fe296bfc4_0_2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6fe296bfc4_0_2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7e4a7fba0b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7e4a7fba0b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7e4a7fba0b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7e4a7fba0b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7e4a7fba0b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7e4a7fba0b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7e4a7fba0b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7e4a7fba0b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7e4a7fba0b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7e4a7fba0b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7e4a7fba0b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7e4a7fba0b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7e4a7fba0b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7e4a7fba0b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7e4a7fba0b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7e4a7fba0b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7e4a7fba0b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7e4a7fba0b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7e4a7fba0b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7e4a7fba0b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6fe296bfc4_0_3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6fe296bfc4_0_3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7e4a7fba0b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Google Shape;527;g7e4a7fba0b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703a66688a_1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703a66688a_1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7e4a7fba0b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9" name="Google Shape;539;g7e4a7fba0b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7e4a7fba0b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Google Shape;547;g7e4a7fba0b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7e4a7fba0b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Google Shape;555;g7e4a7fba0b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7e4a7fba0b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Google Shape;562;g7e4a7fba0b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7eae9b57b3_1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8" name="Google Shape;568;g7eae9b57b3_1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80dc16e06b_1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4" name="Google Shape;574;g80dc16e06b_1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7eae9b57b3_1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0" name="Google Shape;580;g7eae9b57b3_1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7eae9b57b3_1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7" name="Google Shape;587;g7eae9b57b3_1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80dc16e06b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80dc16e06b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703a66688a_1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3" name="Google Shape;593;g703a66688a_1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703a66688a_1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703a66688a_1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7e4a7fba0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7e4a7fba0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7eae9b57b3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7eae9b57b3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6fe296bfc4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6fe296bfc4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6fe296bfc4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6fe296bfc4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6fe296bfc4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6fe296bfc4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2" name="Google Shape;12;p2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13" name="Google Shape;13;p2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" name="Google Shape;14;p2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5" name="Google Shape;15;p2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16" name="Google Shape;16;p2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8" name="Google Shape;18;p2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9" name="Google Shape;19;p2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1"/>
          <p:cNvSpPr txBox="1"/>
          <p:nvPr>
            <p:ph hasCustomPrompt="1" type="title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1"/>
          <p:cNvSpPr txBox="1"/>
          <p:nvPr>
            <p:ph idx="1" type="body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9" name="Google Shape;5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3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" type="body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5"/>
          <p:cNvSpPr txBox="1"/>
          <p:nvPr>
            <p:ph idx="2" type="body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6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7" name="Google Shape;47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>
            <p:ph idx="1" type="body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/>
        </p:txBody>
      </p:sp>
      <p:sp>
        <p:nvSpPr>
          <p:cNvPr id="54" name="Google Shape;5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trop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mailto:dlhlp.ta@gmail.com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github.com/Alexander-H-Liu/End-to-end-ASR-Pytorch" TargetMode="External"/><Relationship Id="rId4" Type="http://schemas.openxmlformats.org/officeDocument/2006/relationships/image" Target="../media/image14.png"/><Relationship Id="rId5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github.com/Alexander-H-Liu/End-to-end-ASR-Pytorch/blob/master/corpus/librispeech.py" TargetMode="External"/><Relationship Id="rId4" Type="http://schemas.openxmlformats.org/officeDocument/2006/relationships/image" Target="../media/image8.png"/><Relationship Id="rId5" Type="http://schemas.openxmlformats.org/officeDocument/2006/relationships/image" Target="../media/image1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github.com/Alexander-H-Liu/End-to-end-ASR-Pytorch/blob/master/src/data.py" TargetMode="External"/><Relationship Id="rId4" Type="http://schemas.openxmlformats.org/officeDocument/2006/relationships/image" Target="../media/image25.png"/><Relationship Id="rId5" Type="http://schemas.openxmlformats.org/officeDocument/2006/relationships/image" Target="../media/image3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github.com/Alexander-H-Liu/End-to-end-ASR-Pytorch/blob/master/config/libri/asr_example.yaml" TargetMode="External"/><Relationship Id="rId4" Type="http://schemas.openxmlformats.org/officeDocument/2006/relationships/image" Target="../media/image1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github.com/Alexander-H-Liu/End-to-end-ASR-Pytorch/blob/master/config/libri/lm_example.yaml" TargetMode="External"/><Relationship Id="rId4" Type="http://schemas.openxmlformats.org/officeDocument/2006/relationships/image" Target="../media/image1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3.png"/><Relationship Id="rId4" Type="http://schemas.openxmlformats.org/officeDocument/2006/relationships/image" Target="../media/image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7.png"/><Relationship Id="rId4" Type="http://schemas.openxmlformats.org/officeDocument/2006/relationships/image" Target="../media/image17.png"/><Relationship Id="rId5" Type="http://schemas.openxmlformats.org/officeDocument/2006/relationships/image" Target="../media/image2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github.com/Alexander-H-Liu/End-to-end-ASR-Pytorch/blob/master/config/libri/decode_example.yaml" TargetMode="External"/><Relationship Id="rId4" Type="http://schemas.openxmlformats.org/officeDocument/2006/relationships/image" Target="../media/image18.png"/><Relationship Id="rId5" Type="http://schemas.openxmlformats.org/officeDocument/2006/relationships/image" Target="../media/image2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github.com/Alexander-H-Liu/End-to-end-ASR-Pytorch/blob/master/src/decode.py" TargetMode="External"/><Relationship Id="rId4" Type="http://schemas.openxmlformats.org/officeDocument/2006/relationships/image" Target="../media/image2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towardsdatascience.com/beam-search-decoding-in-ctc-trained-neural-networks-5a889a3d85a7" TargetMode="External"/><Relationship Id="rId4" Type="http://schemas.openxmlformats.org/officeDocument/2006/relationships/image" Target="../media/image1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s://github.com/DLHLP2020/hw1-speech-recognition/blob/master/format.py" TargetMode="Externa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hyperlink" Target="https://www.kaggle.com/c/dlhlp2020spring-asr" TargetMode="Externa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0.png"/><Relationship Id="rId4" Type="http://schemas.openxmlformats.org/officeDocument/2006/relationships/image" Target="../media/image2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0.png"/><Relationship Id="rId4" Type="http://schemas.openxmlformats.org/officeDocument/2006/relationships/hyperlink" Target="https://www.kaggle.com/c/dlhlp2020spring-asr" TargetMode="Externa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hyperlink" Target="https://docs.google.com/document/d/1NyIgXrlai9Lgysplh9p742zgn2j3cE3B7epqiLDAesE/" TargetMode="External"/><Relationship Id="rId4" Type="http://schemas.openxmlformats.org/officeDocument/2006/relationships/hyperlink" Target="https://github.com/DLHLP2020/hw1-speech-recognition/blob/master/requirements.txt" TargetMode="Externa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hyperlink" Target="https://docs.google.com/presentation/d/1SsIeIij9ZOEN_TGdbAS1oWcI6bT1uSTI6b5__u2wdDc/edit?usp=sharing" TargetMode="Externa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9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1.xml"/><Relationship Id="rId3" Type="http://schemas.openxmlformats.org/officeDocument/2006/relationships/hyperlink" Target="mailto:dlhlp.ta@gmail.com" TargetMode="External"/><Relationship Id="rId4" Type="http://schemas.openxmlformats.org/officeDocument/2006/relationships/image" Target="../media/image2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hyperlink" Target="http://drive.google.com/file/d/1Q6U7T9-5vxK1-JjjXU_jTlDw9TX1b17a/view" TargetMode="External"/><Relationship Id="rId4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drive.google.com/file/d/1BPR3IfAEOFOQzsU4vDs2fezDyEsU7bvQ/view?usp=sharing" TargetMode="External"/><Relationship Id="rId4" Type="http://schemas.openxmlformats.org/officeDocument/2006/relationships/image" Target="../media/image4.png"/><Relationship Id="rId5" Type="http://schemas.openxmlformats.org/officeDocument/2006/relationships/hyperlink" Target="https://github.com/DLHLP2020/hw1-speech-recognition/blob/master/get_dataset.sh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Relationship Id="rId4" Type="http://schemas.openxmlformats.org/officeDocument/2006/relationships/hyperlink" Target="https://speech.ee.ntu.edu.tw/DSP2019Autumn/Slides/7.0.pptx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/>
          <p:nvPr>
            <p:ph type="ctrTitle"/>
          </p:nvPr>
        </p:nvSpPr>
        <p:spPr>
          <a:xfrm>
            <a:off x="1004150" y="1414324"/>
            <a:ext cx="7136700" cy="165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800"/>
              <a:t>DLHLP - HW1</a:t>
            </a:r>
            <a:endParaRPr sz="4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800"/>
              <a:t>End-to-end Speech Recognition</a:t>
            </a:r>
            <a:endParaRPr sz="4800"/>
          </a:p>
        </p:txBody>
      </p:sp>
      <p:sp>
        <p:nvSpPr>
          <p:cNvPr id="67" name="Google Shape;67;p13"/>
          <p:cNvSpPr txBox="1"/>
          <p:nvPr>
            <p:ph idx="1" type="subTitle"/>
          </p:nvPr>
        </p:nvSpPr>
        <p:spPr>
          <a:xfrm>
            <a:off x="2137225" y="3231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TA: 莊永松、柯上優</a:t>
            </a:r>
            <a:br>
              <a:rPr lang="zh-TW"/>
            </a:br>
            <a:r>
              <a:rPr lang="zh-TW" sz="1800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dlhlp.ta@gmail.com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22"/>
          <p:cNvSpPr txBox="1"/>
          <p:nvPr/>
        </p:nvSpPr>
        <p:spPr>
          <a:xfrm>
            <a:off x="316250" y="2960350"/>
            <a:ext cx="5711400" cy="19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Step 4. CMVN (Normalization)</a:t>
            </a:r>
            <a:endParaRPr b="1"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zh-TW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eps = 1e-10</a:t>
            </a:r>
            <a:br>
              <a:rPr lang="zh-TW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zh-TW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mean = feature.mean(0, keepdim=True)</a:t>
            </a:r>
            <a:br>
              <a:rPr lang="zh-TW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zh-TW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std = feature.std(0, keepdim=True)</a:t>
            </a:r>
            <a:br>
              <a:rPr lang="zh-TW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zh-TW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feature = (feature - mean) / (std + eps)</a:t>
            </a:r>
            <a:endParaRPr/>
          </a:p>
        </p:txBody>
      </p:sp>
      <p:sp>
        <p:nvSpPr>
          <p:cNvPr id="353" name="Google Shape;353;p22"/>
          <p:cNvSpPr txBox="1"/>
          <p:nvPr>
            <p:ph idx="1" type="body"/>
          </p:nvPr>
        </p:nvSpPr>
        <p:spPr>
          <a:xfrm>
            <a:off x="311700" y="672950"/>
            <a:ext cx="8520600" cy="199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/>
              <a:t>Step 3. Add Deltas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zh-TW">
                <a:latin typeface="Source Code Pro"/>
                <a:ea typeface="Source Code Pro"/>
                <a:cs typeface="Source Code Pro"/>
                <a:sym typeface="Source Code Pro"/>
              </a:rPr>
              <a:t>d1 = torchaudio.functional.compute_deltas(feature)</a:t>
            </a:r>
            <a:br>
              <a:rPr lang="zh-TW"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zh-TW">
                <a:latin typeface="Source Code Pro"/>
                <a:ea typeface="Source Code Pro"/>
                <a:cs typeface="Source Code Pro"/>
                <a:sym typeface="Source Code Pro"/>
              </a:rPr>
              <a:t>d2 = torchaudio.functional.compute_deltas(d1)</a:t>
            </a:r>
            <a:br>
              <a:rPr lang="zh-TW"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zh-TW">
                <a:latin typeface="Source Code Pro"/>
                <a:ea typeface="Source Code Pro"/>
                <a:cs typeface="Source Code Pro"/>
                <a:sym typeface="Source Code Pro"/>
              </a:rPr>
              <a:t>feature = torch.cat([feature, d1, d2], dim=-1)</a:t>
            </a:r>
            <a:br>
              <a:rPr lang="zh-TW"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zh-TW" u="sng">
                <a:latin typeface="Source Code Pro"/>
                <a:ea typeface="Source Code Pro"/>
                <a:cs typeface="Source Code Pro"/>
                <a:sym typeface="Source Code Pro"/>
              </a:rPr>
              <a:t>feature.shape: (241, 39) or (241, 120)</a:t>
            </a:r>
            <a:br>
              <a:rPr b="1" lang="zh-TW"/>
            </a:b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grpSp>
        <p:nvGrpSpPr>
          <p:cNvPr id="354" name="Google Shape;354;p22"/>
          <p:cNvGrpSpPr/>
          <p:nvPr/>
        </p:nvGrpSpPr>
        <p:grpSpPr>
          <a:xfrm>
            <a:off x="5096242" y="2544550"/>
            <a:ext cx="2678283" cy="1260150"/>
            <a:chOff x="5096242" y="2544550"/>
            <a:chExt cx="2678283" cy="1260150"/>
          </a:xfrm>
        </p:grpSpPr>
        <p:sp>
          <p:nvSpPr>
            <p:cNvPr id="355" name="Google Shape;355;p22"/>
            <p:cNvSpPr/>
            <p:nvPr/>
          </p:nvSpPr>
          <p:spPr>
            <a:xfrm>
              <a:off x="5505625" y="2887900"/>
              <a:ext cx="2268900" cy="9168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>
                  <a:latin typeface="Source Code Pro"/>
                  <a:ea typeface="Source Code Pro"/>
                  <a:cs typeface="Source Code Pro"/>
                  <a:sym typeface="Source Code Pro"/>
                </a:rPr>
                <a:t>feature</a:t>
              </a:r>
              <a:endParaRPr>
                <a:latin typeface="Source Code Pro"/>
                <a:ea typeface="Source Code Pro"/>
                <a:cs typeface="Source Code Pro"/>
                <a:sym typeface="Source Code Pro"/>
              </a:endParaRPr>
            </a:p>
          </p:txBody>
        </p:sp>
        <p:sp>
          <p:nvSpPr>
            <p:cNvPr id="356" name="Google Shape;356;p22"/>
            <p:cNvSpPr txBox="1"/>
            <p:nvPr/>
          </p:nvSpPr>
          <p:spPr>
            <a:xfrm>
              <a:off x="5096242" y="3077950"/>
              <a:ext cx="5469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zh-TW" sz="1800">
                  <a:solidFill>
                    <a:schemeClr val="dk2"/>
                  </a:solidFill>
                  <a:latin typeface="Source Code Pro"/>
                  <a:ea typeface="Source Code Pro"/>
                  <a:cs typeface="Source Code Pro"/>
                  <a:sym typeface="Source Code Pro"/>
                </a:rPr>
                <a:t>39</a:t>
              </a:r>
              <a:endParaRPr/>
            </a:p>
          </p:txBody>
        </p:sp>
        <p:sp>
          <p:nvSpPr>
            <p:cNvPr id="357" name="Google Shape;357;p22"/>
            <p:cNvSpPr txBox="1"/>
            <p:nvPr/>
          </p:nvSpPr>
          <p:spPr>
            <a:xfrm>
              <a:off x="6315175" y="2544550"/>
              <a:ext cx="8481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zh-TW" sz="1800">
                  <a:solidFill>
                    <a:schemeClr val="dk2"/>
                  </a:solidFill>
                  <a:latin typeface="Source Code Pro"/>
                  <a:ea typeface="Source Code Pro"/>
                  <a:cs typeface="Source Code Pro"/>
                  <a:sym typeface="Source Code Pro"/>
                </a:rPr>
                <a:t>241</a:t>
              </a:r>
              <a:endParaRPr/>
            </a:p>
          </p:txBody>
        </p:sp>
      </p:grpSp>
      <p:sp>
        <p:nvSpPr>
          <p:cNvPr id="358" name="Google Shape;358;p22"/>
          <p:cNvSpPr/>
          <p:nvPr/>
        </p:nvSpPr>
        <p:spPr>
          <a:xfrm>
            <a:off x="7685625" y="3220775"/>
            <a:ext cx="275100" cy="229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9" name="Google Shape;359;p22"/>
          <p:cNvGrpSpPr/>
          <p:nvPr/>
        </p:nvGrpSpPr>
        <p:grpSpPr>
          <a:xfrm>
            <a:off x="7674172" y="2548626"/>
            <a:ext cx="1433700" cy="1576440"/>
            <a:chOff x="7674172" y="2548626"/>
            <a:chExt cx="1433700" cy="1576440"/>
          </a:xfrm>
        </p:grpSpPr>
        <p:sp>
          <p:nvSpPr>
            <p:cNvPr id="360" name="Google Shape;360;p22"/>
            <p:cNvSpPr/>
            <p:nvPr/>
          </p:nvSpPr>
          <p:spPr>
            <a:xfrm>
              <a:off x="8035125" y="2887900"/>
              <a:ext cx="196500" cy="916800"/>
            </a:xfrm>
            <a:prstGeom prst="rect">
              <a:avLst/>
            </a:prstGeom>
            <a:solidFill>
              <a:srgbClr val="E6913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22"/>
            <p:cNvSpPr/>
            <p:nvPr/>
          </p:nvSpPr>
          <p:spPr>
            <a:xfrm>
              <a:off x="8416125" y="2887900"/>
              <a:ext cx="196500" cy="916800"/>
            </a:xfrm>
            <a:prstGeom prst="rect">
              <a:avLst/>
            </a:prstGeom>
            <a:solidFill>
              <a:srgbClr val="6AA84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22"/>
            <p:cNvSpPr txBox="1"/>
            <p:nvPr/>
          </p:nvSpPr>
          <p:spPr>
            <a:xfrm>
              <a:off x="7972908" y="2548626"/>
              <a:ext cx="275100" cy="44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zh-TW" sz="1800">
                  <a:solidFill>
                    <a:schemeClr val="dk2"/>
                  </a:solidFill>
                  <a:latin typeface="Source Code Pro"/>
                  <a:ea typeface="Source Code Pro"/>
                  <a:cs typeface="Source Code Pro"/>
                  <a:sym typeface="Source Code Pro"/>
                </a:rPr>
                <a:t>1</a:t>
              </a:r>
              <a:endParaRPr/>
            </a:p>
          </p:txBody>
        </p:sp>
        <p:sp>
          <p:nvSpPr>
            <p:cNvPr id="363" name="Google Shape;363;p22"/>
            <p:cNvSpPr txBox="1"/>
            <p:nvPr/>
          </p:nvSpPr>
          <p:spPr>
            <a:xfrm>
              <a:off x="8353908" y="2548626"/>
              <a:ext cx="275100" cy="44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zh-TW" sz="1800">
                  <a:solidFill>
                    <a:schemeClr val="dk2"/>
                  </a:solidFill>
                  <a:latin typeface="Source Code Pro"/>
                  <a:ea typeface="Source Code Pro"/>
                  <a:cs typeface="Source Code Pro"/>
                  <a:sym typeface="Source Code Pro"/>
                </a:rPr>
                <a:t>1</a:t>
              </a:r>
              <a:endParaRPr/>
            </a:p>
          </p:txBody>
        </p:sp>
        <p:sp>
          <p:nvSpPr>
            <p:cNvPr id="364" name="Google Shape;364;p22"/>
            <p:cNvSpPr txBox="1"/>
            <p:nvPr/>
          </p:nvSpPr>
          <p:spPr>
            <a:xfrm>
              <a:off x="8525242" y="3077950"/>
              <a:ext cx="5469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zh-TW" sz="1800">
                  <a:solidFill>
                    <a:schemeClr val="dk2"/>
                  </a:solidFill>
                  <a:latin typeface="Source Code Pro"/>
                  <a:ea typeface="Source Code Pro"/>
                  <a:cs typeface="Source Code Pro"/>
                  <a:sym typeface="Source Code Pro"/>
                </a:rPr>
                <a:t>39</a:t>
              </a:r>
              <a:endParaRPr/>
            </a:p>
          </p:txBody>
        </p:sp>
        <p:sp>
          <p:nvSpPr>
            <p:cNvPr id="365" name="Google Shape;365;p22"/>
            <p:cNvSpPr txBox="1"/>
            <p:nvPr/>
          </p:nvSpPr>
          <p:spPr>
            <a:xfrm>
              <a:off x="7674172" y="3680166"/>
              <a:ext cx="824100" cy="44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zh-TW" sz="1800">
                  <a:solidFill>
                    <a:schemeClr val="dk2"/>
                  </a:solidFill>
                  <a:latin typeface="Source Code Pro"/>
                  <a:ea typeface="Source Code Pro"/>
                  <a:cs typeface="Source Code Pro"/>
                  <a:sym typeface="Source Code Pro"/>
                </a:rPr>
                <a:t>mean</a:t>
              </a:r>
              <a:endParaRPr/>
            </a:p>
          </p:txBody>
        </p:sp>
        <p:sp>
          <p:nvSpPr>
            <p:cNvPr id="366" name="Google Shape;366;p22"/>
            <p:cNvSpPr txBox="1"/>
            <p:nvPr/>
          </p:nvSpPr>
          <p:spPr>
            <a:xfrm>
              <a:off x="8283772" y="3680166"/>
              <a:ext cx="824100" cy="44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zh-TW" sz="1800">
                  <a:solidFill>
                    <a:schemeClr val="dk2"/>
                  </a:solidFill>
                  <a:latin typeface="Source Code Pro"/>
                  <a:ea typeface="Source Code Pro"/>
                  <a:cs typeface="Source Code Pro"/>
                  <a:sym typeface="Source Code Pro"/>
                </a:rPr>
                <a:t>std</a:t>
              </a:r>
              <a:endParaRPr/>
            </a:p>
          </p:txBody>
        </p:sp>
      </p:grpSp>
      <p:grpSp>
        <p:nvGrpSpPr>
          <p:cNvPr id="367" name="Google Shape;367;p22"/>
          <p:cNvGrpSpPr/>
          <p:nvPr/>
        </p:nvGrpSpPr>
        <p:grpSpPr>
          <a:xfrm>
            <a:off x="2847475" y="228600"/>
            <a:ext cx="2678275" cy="778666"/>
            <a:chOff x="2847475" y="228600"/>
            <a:chExt cx="2678275" cy="778666"/>
          </a:xfrm>
        </p:grpSpPr>
        <p:sp>
          <p:nvSpPr>
            <p:cNvPr id="368" name="Google Shape;368;p22"/>
            <p:cNvSpPr/>
            <p:nvPr/>
          </p:nvSpPr>
          <p:spPr>
            <a:xfrm>
              <a:off x="3256850" y="608600"/>
              <a:ext cx="2268900" cy="331800"/>
            </a:xfrm>
            <a:prstGeom prst="rect">
              <a:avLst/>
            </a:prstGeom>
            <a:solidFill>
              <a:srgbClr val="6D9EE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>
                  <a:latin typeface="Source Code Pro"/>
                  <a:ea typeface="Source Code Pro"/>
                  <a:cs typeface="Source Code Pro"/>
                  <a:sym typeface="Source Code Pro"/>
                </a:rPr>
                <a:t>feature</a:t>
              </a:r>
              <a:endParaRPr>
                <a:latin typeface="Source Code Pro"/>
                <a:ea typeface="Source Code Pro"/>
                <a:cs typeface="Source Code Pro"/>
                <a:sym typeface="Source Code Pro"/>
              </a:endParaRPr>
            </a:p>
          </p:txBody>
        </p:sp>
        <p:sp>
          <p:nvSpPr>
            <p:cNvPr id="369" name="Google Shape;369;p22"/>
            <p:cNvSpPr txBox="1"/>
            <p:nvPr/>
          </p:nvSpPr>
          <p:spPr>
            <a:xfrm>
              <a:off x="2847475" y="616666"/>
              <a:ext cx="546900" cy="390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zh-TW" sz="1800">
                  <a:solidFill>
                    <a:schemeClr val="dk2"/>
                  </a:solidFill>
                  <a:latin typeface="Source Code Pro"/>
                  <a:ea typeface="Source Code Pro"/>
                  <a:cs typeface="Source Code Pro"/>
                  <a:sym typeface="Source Code Pro"/>
                </a:rPr>
                <a:t>1</a:t>
              </a:r>
              <a:r>
                <a:rPr lang="zh-TW" sz="1800">
                  <a:solidFill>
                    <a:schemeClr val="dk2"/>
                  </a:solidFill>
                  <a:latin typeface="Source Code Pro"/>
                  <a:ea typeface="Source Code Pro"/>
                  <a:cs typeface="Source Code Pro"/>
                  <a:sym typeface="Source Code Pro"/>
                </a:rPr>
                <a:t>3</a:t>
              </a:r>
              <a:endParaRPr/>
            </a:p>
          </p:txBody>
        </p:sp>
        <p:sp>
          <p:nvSpPr>
            <p:cNvPr id="370" name="Google Shape;370;p22"/>
            <p:cNvSpPr txBox="1"/>
            <p:nvPr/>
          </p:nvSpPr>
          <p:spPr>
            <a:xfrm>
              <a:off x="4066404" y="228600"/>
              <a:ext cx="848100" cy="390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zh-TW" sz="1800">
                  <a:solidFill>
                    <a:schemeClr val="dk2"/>
                  </a:solidFill>
                  <a:latin typeface="Source Code Pro"/>
                  <a:ea typeface="Source Code Pro"/>
                  <a:cs typeface="Source Code Pro"/>
                  <a:sym typeface="Source Code Pro"/>
                </a:rPr>
                <a:t>241</a:t>
              </a:r>
              <a:endParaRPr/>
            </a:p>
          </p:txBody>
        </p:sp>
      </p:grpSp>
      <p:grpSp>
        <p:nvGrpSpPr>
          <p:cNvPr id="371" name="Google Shape;371;p22"/>
          <p:cNvGrpSpPr/>
          <p:nvPr/>
        </p:nvGrpSpPr>
        <p:grpSpPr>
          <a:xfrm>
            <a:off x="6211725" y="-76200"/>
            <a:ext cx="2666825" cy="1321400"/>
            <a:chOff x="6211725" y="-76200"/>
            <a:chExt cx="2666825" cy="1321400"/>
          </a:xfrm>
        </p:grpSpPr>
        <p:sp>
          <p:nvSpPr>
            <p:cNvPr id="372" name="Google Shape;372;p22"/>
            <p:cNvSpPr/>
            <p:nvPr/>
          </p:nvSpPr>
          <p:spPr>
            <a:xfrm>
              <a:off x="6609650" y="303800"/>
              <a:ext cx="2268900" cy="331800"/>
            </a:xfrm>
            <a:prstGeom prst="rect">
              <a:avLst/>
            </a:prstGeom>
            <a:solidFill>
              <a:srgbClr val="6D9EE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>
                  <a:latin typeface="Source Code Pro"/>
                  <a:ea typeface="Source Code Pro"/>
                  <a:cs typeface="Source Code Pro"/>
                  <a:sym typeface="Source Code Pro"/>
                </a:rPr>
                <a:t>feature</a:t>
              </a:r>
              <a:endParaRPr>
                <a:latin typeface="Source Code Pro"/>
                <a:ea typeface="Source Code Pro"/>
                <a:cs typeface="Source Code Pro"/>
                <a:sym typeface="Source Code Pro"/>
              </a:endParaRPr>
            </a:p>
          </p:txBody>
        </p:sp>
        <p:sp>
          <p:nvSpPr>
            <p:cNvPr id="373" name="Google Shape;373;p22"/>
            <p:cNvSpPr txBox="1"/>
            <p:nvPr/>
          </p:nvSpPr>
          <p:spPr>
            <a:xfrm>
              <a:off x="6211725" y="579191"/>
              <a:ext cx="546900" cy="390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zh-TW" sz="1800">
                  <a:solidFill>
                    <a:schemeClr val="dk2"/>
                  </a:solidFill>
                  <a:latin typeface="Source Code Pro"/>
                  <a:ea typeface="Source Code Pro"/>
                  <a:cs typeface="Source Code Pro"/>
                  <a:sym typeface="Source Code Pro"/>
                </a:rPr>
                <a:t>39</a:t>
              </a:r>
              <a:endParaRPr/>
            </a:p>
          </p:txBody>
        </p:sp>
        <p:sp>
          <p:nvSpPr>
            <p:cNvPr id="374" name="Google Shape;374;p22"/>
            <p:cNvSpPr txBox="1"/>
            <p:nvPr/>
          </p:nvSpPr>
          <p:spPr>
            <a:xfrm>
              <a:off x="7419204" y="-76200"/>
              <a:ext cx="848100" cy="390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zh-TW" sz="1800">
                  <a:solidFill>
                    <a:schemeClr val="dk2"/>
                  </a:solidFill>
                  <a:latin typeface="Source Code Pro"/>
                  <a:ea typeface="Source Code Pro"/>
                  <a:cs typeface="Source Code Pro"/>
                  <a:sym typeface="Source Code Pro"/>
                </a:rPr>
                <a:t>241</a:t>
              </a:r>
              <a:endParaRPr/>
            </a:p>
          </p:txBody>
        </p:sp>
        <p:sp>
          <p:nvSpPr>
            <p:cNvPr id="375" name="Google Shape;375;p22"/>
            <p:cNvSpPr/>
            <p:nvPr/>
          </p:nvSpPr>
          <p:spPr>
            <a:xfrm>
              <a:off x="6609650" y="608600"/>
              <a:ext cx="2268900" cy="331800"/>
            </a:xfrm>
            <a:prstGeom prst="rect">
              <a:avLst/>
            </a:prstGeom>
            <a:solidFill>
              <a:srgbClr val="93C47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>
                  <a:latin typeface="Source Code Pro"/>
                  <a:ea typeface="Source Code Pro"/>
                  <a:cs typeface="Source Code Pro"/>
                  <a:sym typeface="Source Code Pro"/>
                </a:rPr>
                <a:t>d1</a:t>
              </a:r>
              <a:endParaRPr>
                <a:latin typeface="Source Code Pro"/>
                <a:ea typeface="Source Code Pro"/>
                <a:cs typeface="Source Code Pro"/>
                <a:sym typeface="Source Code Pro"/>
              </a:endParaRPr>
            </a:p>
          </p:txBody>
        </p:sp>
        <p:sp>
          <p:nvSpPr>
            <p:cNvPr id="376" name="Google Shape;376;p22"/>
            <p:cNvSpPr/>
            <p:nvPr/>
          </p:nvSpPr>
          <p:spPr>
            <a:xfrm>
              <a:off x="6609650" y="913400"/>
              <a:ext cx="2268900" cy="331800"/>
            </a:xfrm>
            <a:prstGeom prst="rect">
              <a:avLst/>
            </a:prstGeom>
            <a:solidFill>
              <a:srgbClr val="FFD966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>
                  <a:latin typeface="Source Code Pro"/>
                  <a:ea typeface="Source Code Pro"/>
                  <a:cs typeface="Source Code Pro"/>
                  <a:sym typeface="Source Code Pro"/>
                </a:rPr>
                <a:t>d2</a:t>
              </a:r>
              <a:endParaRPr>
                <a:latin typeface="Source Code Pro"/>
                <a:ea typeface="Source Code Pro"/>
                <a:cs typeface="Source Code Pro"/>
                <a:sym typeface="Source Code Pro"/>
              </a:endParaRPr>
            </a:p>
          </p:txBody>
        </p:sp>
      </p:grpSp>
      <p:sp>
        <p:nvSpPr>
          <p:cNvPr id="377" name="Google Shape;377;p22"/>
          <p:cNvSpPr/>
          <p:nvPr/>
        </p:nvSpPr>
        <p:spPr>
          <a:xfrm>
            <a:off x="5856825" y="706175"/>
            <a:ext cx="275100" cy="229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2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Sample code (strongly recommended)</a:t>
            </a:r>
            <a:endParaRPr/>
          </a:p>
        </p:txBody>
      </p:sp>
      <p:sp>
        <p:nvSpPr>
          <p:cNvPr id="383" name="Google Shape;383;p23"/>
          <p:cNvSpPr txBox="1"/>
          <p:nvPr>
            <p:ph idx="1" type="body"/>
          </p:nvPr>
        </p:nvSpPr>
        <p:spPr>
          <a:xfrm>
            <a:off x="311700" y="1152425"/>
            <a:ext cx="8520600" cy="14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zh-TW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https://github.com/Alexander-H-Liu/End-to-end-ASR-Pytorch</a:t>
            </a:r>
            <a:br>
              <a:rPr lang="zh-TW"/>
            </a:br>
            <a:r>
              <a:rPr lang="zh-TW"/>
              <a:t>A completed &amp; stable ASR implementation  (Thanks to 劉浩然學長!)</a:t>
            </a:r>
            <a:br>
              <a:rPr lang="zh-TW"/>
            </a:br>
            <a:r>
              <a:rPr i="1" lang="zh-TW" u="sng"/>
              <a:t>Please read README before using it!</a:t>
            </a:r>
            <a:endParaRPr i="1" u="sng"/>
          </a:p>
        </p:txBody>
      </p:sp>
      <p:pic>
        <p:nvPicPr>
          <p:cNvPr id="384" name="Google Shape;384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98520" y="2132725"/>
            <a:ext cx="4034127" cy="286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425" y="2132725"/>
            <a:ext cx="4760477" cy="2861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2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TODO: Add new Dataset</a:t>
            </a:r>
            <a:endParaRPr/>
          </a:p>
        </p:txBody>
      </p:sp>
      <p:sp>
        <p:nvSpPr>
          <p:cNvPr id="391" name="Google Shape;391;p24"/>
          <p:cNvSpPr txBox="1"/>
          <p:nvPr>
            <p:ph idx="1" type="body"/>
          </p:nvPr>
        </p:nvSpPr>
        <p:spPr>
          <a:xfrm>
            <a:off x="311700" y="1113925"/>
            <a:ext cx="8520600" cy="233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See the example </a:t>
            </a:r>
            <a:r>
              <a:rPr lang="zh-TW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corpus/librispeech.py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Create a copy </a:t>
            </a:r>
            <a:r>
              <a:rPr lang="zh-TW" u="sng"/>
              <a:t>corpus/dlhlp.py</a:t>
            </a:r>
            <a:r>
              <a:rPr lang="zh-TW"/>
              <a:t>. Replace all </a:t>
            </a:r>
            <a:r>
              <a:rPr lang="zh-TW">
                <a:latin typeface="Source Code Pro"/>
                <a:ea typeface="Source Code Pro"/>
                <a:cs typeface="Source Code Pro"/>
                <a:sym typeface="Source Code Pro"/>
              </a:rPr>
              <a:t>“Libri”</a:t>
            </a:r>
            <a:r>
              <a:rPr lang="zh-TW"/>
              <a:t> to </a:t>
            </a:r>
            <a:r>
              <a:rPr lang="zh-TW">
                <a:latin typeface="Source Code Pro"/>
                <a:ea typeface="Source Code Pro"/>
                <a:cs typeface="Source Code Pro"/>
                <a:sym typeface="Source Code Pro"/>
              </a:rPr>
              <a:t>“Dlhlp”</a:t>
            </a:r>
            <a:r>
              <a:rPr lang="zh-TW"/>
              <a:t> in the file.</a:t>
            </a:r>
            <a:endParaRPr/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/>
              <a:t>open each </a:t>
            </a:r>
            <a:r>
              <a:rPr b="1" lang="zh-TW"/>
              <a:t>*.flac</a:t>
            </a:r>
            <a:r>
              <a:rPr lang="zh-TW"/>
              <a:t> files → open each </a:t>
            </a:r>
            <a:r>
              <a:rPr b="1" lang="zh-TW"/>
              <a:t>*.wav</a:t>
            </a:r>
            <a:r>
              <a:rPr lang="zh-TW"/>
              <a:t> files</a:t>
            </a:r>
            <a:endParaRPr/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/>
              <a:t>def read_text()</a:t>
            </a:r>
            <a:endParaRPr/>
          </a:p>
          <a:p>
            <a:pPr indent="-342900" lvl="0" marL="13716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origin: src_file = '-'.join(file.split('-')[:-1])+'.trans.txt'</a:t>
            </a:r>
            <a:endParaRPr/>
          </a:p>
          <a:p>
            <a:pPr indent="-342900" lvl="0" marL="13716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ours:   src_file = file.rsplit('/', 1)[0]+'/bopomo.trans.txt'</a:t>
            </a:r>
            <a:endParaRPr/>
          </a:p>
          <a:p>
            <a:pPr indent="-342900" lvl="0" marL="13716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Base on the format of our dataset</a:t>
            </a:r>
            <a:endParaRPr/>
          </a:p>
        </p:txBody>
      </p:sp>
      <p:pic>
        <p:nvPicPr>
          <p:cNvPr id="392" name="Google Shape;392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63375" y="3497025"/>
            <a:ext cx="3902098" cy="1501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3274" y="3497025"/>
            <a:ext cx="4421383" cy="1501600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p24"/>
          <p:cNvSpPr/>
          <p:nvPr/>
        </p:nvSpPr>
        <p:spPr>
          <a:xfrm>
            <a:off x="3200200" y="4526300"/>
            <a:ext cx="785400" cy="2847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p24"/>
          <p:cNvSpPr/>
          <p:nvPr/>
        </p:nvSpPr>
        <p:spPr>
          <a:xfrm>
            <a:off x="5638600" y="3992900"/>
            <a:ext cx="2744400" cy="1407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2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TODO: Import new Dataset</a:t>
            </a:r>
            <a:endParaRPr/>
          </a:p>
        </p:txBody>
      </p:sp>
      <p:sp>
        <p:nvSpPr>
          <p:cNvPr id="401" name="Google Shape;401;p25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In the </a:t>
            </a:r>
            <a:r>
              <a:rPr lang="zh-TW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src/data.py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def create_dataset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def create_textset</a:t>
            </a:r>
            <a:endParaRPr/>
          </a:p>
        </p:txBody>
      </p:sp>
      <p:pic>
        <p:nvPicPr>
          <p:cNvPr id="402" name="Google Shape;402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24725" y="1266325"/>
            <a:ext cx="4528126" cy="1566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24725" y="3006366"/>
            <a:ext cx="4528124" cy="16306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2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TODO: Prepare vocab-count file</a:t>
            </a:r>
            <a:endParaRPr/>
          </a:p>
        </p:txBody>
      </p:sp>
      <p:sp>
        <p:nvSpPr>
          <p:cNvPr id="409" name="Google Shape;409;p26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Source Code Pro"/>
                <a:ea typeface="Source Code Pro"/>
                <a:cs typeface="Source Code Pro"/>
                <a:sym typeface="Source Code Pro"/>
              </a:rPr>
              <a:t>$ python util/generate_vocab_file.py </a:t>
            </a:r>
            <a:br>
              <a:rPr lang="zh-TW"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zh-TW">
                <a:latin typeface="Source Code Pro"/>
                <a:ea typeface="Source Code Pro"/>
                <a:cs typeface="Source Code Pro"/>
                <a:sym typeface="Source Code Pro"/>
              </a:rPr>
              <a:t>					--input_file &lt;input_text_file&gt; </a:t>
            </a:r>
            <a:br>
              <a:rPr lang="zh-TW"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zh-TW">
                <a:latin typeface="Source Code Pro"/>
                <a:ea typeface="Source Code Pro"/>
                <a:cs typeface="Source Code Pro"/>
                <a:sym typeface="Source Code Pro"/>
              </a:rPr>
              <a:t>					--mode character </a:t>
            </a:r>
            <a:br>
              <a:rPr lang="zh-TW"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zh-TW">
                <a:latin typeface="Source Code Pro"/>
                <a:ea typeface="Source Code Pro"/>
                <a:cs typeface="Source Code Pro"/>
                <a:sym typeface="Source Code Pro"/>
              </a:rPr>
              <a:t>					--output_file &lt;output_vocab_file&gt;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zh-TW"/>
              <a:t>we provide “text-data.txt” in the dataset as input_text file.</a:t>
            </a:r>
            <a:endParaRPr/>
          </a:p>
        </p:txBody>
      </p:sp>
      <p:pic>
        <p:nvPicPr>
          <p:cNvPr id="410" name="Google Shape;41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13750" y="68725"/>
            <a:ext cx="1472650" cy="4889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2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TODO: Write your own config file (</a:t>
            </a:r>
            <a:r>
              <a:rPr lang="zh-TW"/>
              <a:t>1/3</a:t>
            </a:r>
            <a:r>
              <a:rPr lang="zh-TW"/>
              <a:t>)</a:t>
            </a:r>
            <a:endParaRPr/>
          </a:p>
        </p:txBody>
      </p:sp>
      <p:sp>
        <p:nvSpPr>
          <p:cNvPr id="416" name="Google Shape;416;p27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See example </a:t>
            </a:r>
            <a:r>
              <a:rPr lang="zh-TW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config/libri/asr_example.yaml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Create copys as you want to train a new model (e.g. asr_dlhlp.yaml)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>
                <a:latin typeface="Source Code Pro"/>
                <a:ea typeface="Source Code Pro"/>
                <a:cs typeface="Source Code Pro"/>
                <a:sym typeface="Source Code Pro"/>
              </a:rPr>
              <a:t>path:</a:t>
            </a:r>
            <a:r>
              <a:rPr lang="zh-TW"/>
              <a:t> where you unzip the data (e.g. </a:t>
            </a:r>
            <a:r>
              <a:rPr lang="zh-TW">
                <a:latin typeface="Source Code Pro"/>
                <a:ea typeface="Source Code Pro"/>
                <a:cs typeface="Source Code Pro"/>
                <a:sym typeface="Source Code Pro"/>
              </a:rPr>
              <a:t>‘data/DLHLP’</a:t>
            </a:r>
            <a:r>
              <a:rPr lang="zh-TW"/>
              <a:t>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>
                <a:latin typeface="Source Code Pro"/>
                <a:ea typeface="Source Code Pro"/>
                <a:cs typeface="Source Code Pro"/>
                <a:sym typeface="Source Code Pro"/>
              </a:rPr>
              <a:t>train/dev_split:</a:t>
            </a:r>
            <a:r>
              <a:rPr lang="zh-TW"/>
              <a:t> dir name for train/dev under </a:t>
            </a:r>
            <a:r>
              <a:rPr lang="zh-TW">
                <a:latin typeface="Source Code Pro"/>
                <a:ea typeface="Source Code Pro"/>
                <a:cs typeface="Source Code Pro"/>
                <a:sym typeface="Source Code Pro"/>
              </a:rPr>
              <a:t>‘path’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audio feature setting: follow the original setting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>
                <a:latin typeface="Source Code Pro"/>
                <a:ea typeface="Source Code Pro"/>
                <a:cs typeface="Source Code Pro"/>
                <a:sym typeface="Source Code Pro"/>
              </a:rPr>
              <a:t>mode:</a:t>
            </a:r>
            <a:r>
              <a:rPr lang="zh-TW"/>
              <a:t> ‘character’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>
                <a:latin typeface="Source Code Pro"/>
                <a:ea typeface="Source Code Pro"/>
                <a:cs typeface="Source Code Pro"/>
                <a:sym typeface="Source Code Pro"/>
              </a:rPr>
              <a:t>vocab_file:</a:t>
            </a:r>
            <a:r>
              <a:rPr lang="zh-TW"/>
              <a:t> the vocab file your have prepared</a:t>
            </a:r>
            <a:endParaRPr/>
          </a:p>
        </p:txBody>
      </p:sp>
      <p:pic>
        <p:nvPicPr>
          <p:cNvPr id="417" name="Google Shape;417;p27"/>
          <p:cNvPicPr preferRelativeResize="0"/>
          <p:nvPr/>
        </p:nvPicPr>
        <p:blipFill rotWithShape="1">
          <a:blip r:embed="rId4">
            <a:alphaModFix/>
          </a:blip>
          <a:srcRect b="0" l="0" r="60532" t="0"/>
          <a:stretch/>
        </p:blipFill>
        <p:spPr>
          <a:xfrm>
            <a:off x="6311576" y="1997350"/>
            <a:ext cx="2529876" cy="2999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2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TODO: Write your own config file (2/3)</a:t>
            </a:r>
            <a:endParaRPr/>
          </a:p>
        </p:txBody>
      </p:sp>
      <p:sp>
        <p:nvSpPr>
          <p:cNvPr id="423" name="Google Shape;423;p28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Training Hyperparams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set valid_step to 500 (step for one epoch)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max_step: 12k step is enough actually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teather forcing: always use it</a:t>
            </a:r>
            <a:br>
              <a:rPr lang="zh-TW"/>
            </a:br>
            <a:r>
              <a:rPr lang="zh-TW"/>
              <a:t>=&gt; tf_start: 1.0, tf_end:1.0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optimizer and lr and eps:</a:t>
            </a:r>
            <a:br>
              <a:rPr lang="zh-TW"/>
            </a:br>
            <a:r>
              <a:rPr lang="zh-TW"/>
              <a:t>just follow the original settings</a:t>
            </a:r>
            <a:endParaRPr/>
          </a:p>
        </p:txBody>
      </p:sp>
      <p:pic>
        <p:nvPicPr>
          <p:cNvPr id="424" name="Google Shape;424;p28"/>
          <p:cNvPicPr preferRelativeResize="0"/>
          <p:nvPr/>
        </p:nvPicPr>
        <p:blipFill rotWithShape="1">
          <a:blip r:embed="rId3">
            <a:alphaModFix/>
          </a:blip>
          <a:srcRect b="0" l="0" r="10490" t="0"/>
          <a:stretch/>
        </p:blipFill>
        <p:spPr>
          <a:xfrm>
            <a:off x="5018550" y="1379562"/>
            <a:ext cx="3415926" cy="3076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2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TODO: Write your own config file (3/3)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0" name="Google Shape;430;p29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Model Architecture: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A thinner model (1~2 layer LSTM) is enough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ctc_weight: 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zh-TW"/>
              <a:t>set to 0.0 to train seq2seq without CTC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zh-TW"/>
              <a:t>set between 0.0~1.0 to jointly optimize for CTC + seq2seq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Other settings: just follow the original settings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431" name="Google Shape;43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95650" y="589625"/>
            <a:ext cx="2422325" cy="435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3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TODO: Write your own config file for LM</a:t>
            </a:r>
            <a:endParaRPr/>
          </a:p>
        </p:txBody>
      </p:sp>
      <p:sp>
        <p:nvSpPr>
          <p:cNvPr id="437" name="Google Shape;437;p30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See example </a:t>
            </a:r>
            <a:r>
              <a:rPr lang="zh-TW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config/libri/lm_example.yaml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Need to modify: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path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train/dev_spit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vocab_file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You can also prepare your own</a:t>
            </a:r>
            <a:br>
              <a:rPr lang="zh-TW"/>
            </a:br>
            <a:r>
              <a:rPr lang="zh-TW"/>
              <a:t>ㄅㄆㄇㄈcorpus much larger</a:t>
            </a:r>
            <a:br>
              <a:rPr lang="zh-TW"/>
            </a:br>
            <a:r>
              <a:rPr lang="zh-TW"/>
              <a:t>than training set!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just replace </a:t>
            </a:r>
            <a:r>
              <a:rPr lang="zh-TW">
                <a:latin typeface="Source Code Pro"/>
                <a:ea typeface="Source Code Pro"/>
                <a:cs typeface="Source Code Pro"/>
                <a:sym typeface="Source Code Pro"/>
              </a:rPr>
              <a:t>[‘train’]</a:t>
            </a:r>
            <a:r>
              <a:rPr lang="zh-TW"/>
              <a:t> with </a:t>
            </a:r>
            <a:r>
              <a:rPr lang="zh-TW">
                <a:latin typeface="Source Code Pro"/>
                <a:ea typeface="Source Code Pro"/>
                <a:cs typeface="Source Code Pro"/>
                <a:sym typeface="Source Code Pro"/>
              </a:rPr>
              <a:t>[‘xxx.txt’]</a:t>
            </a:r>
            <a:br>
              <a:rPr lang="zh-TW"/>
            </a:br>
            <a:r>
              <a:rPr lang="zh-TW"/>
              <a:t>where </a:t>
            </a:r>
            <a:r>
              <a:rPr lang="zh-TW">
                <a:latin typeface="Source Code Pro"/>
                <a:ea typeface="Source Code Pro"/>
                <a:cs typeface="Source Code Pro"/>
                <a:sym typeface="Source Code Pro"/>
              </a:rPr>
              <a:t>xxx.txt</a:t>
            </a:r>
            <a:r>
              <a:rPr lang="zh-TW"/>
              <a:t> is your collected corpus</a:t>
            </a:r>
            <a:endParaRPr/>
          </a:p>
        </p:txBody>
      </p:sp>
      <p:pic>
        <p:nvPicPr>
          <p:cNvPr id="438" name="Google Shape;438;p30"/>
          <p:cNvPicPr preferRelativeResize="0"/>
          <p:nvPr/>
        </p:nvPicPr>
        <p:blipFill rotWithShape="1">
          <a:blip r:embed="rId4">
            <a:alphaModFix/>
          </a:blip>
          <a:srcRect b="54938" l="0" r="0" t="0"/>
          <a:stretch/>
        </p:blipFill>
        <p:spPr>
          <a:xfrm>
            <a:off x="5011475" y="1920025"/>
            <a:ext cx="3747326" cy="2648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3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Train model!</a:t>
            </a:r>
            <a:endParaRPr/>
          </a:p>
        </p:txBody>
      </p:sp>
      <p:sp>
        <p:nvSpPr>
          <p:cNvPr id="444" name="Google Shape;444;p3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Source Code Pro"/>
                <a:ea typeface="Source Code Pro"/>
                <a:cs typeface="Source Code Pro"/>
                <a:sym typeface="Source Code Pro"/>
              </a:rPr>
              <a:t>ASR:</a:t>
            </a:r>
            <a:br>
              <a:rPr lang="zh-TW"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zh-TW">
                <a:latin typeface="Source Code Pro"/>
                <a:ea typeface="Source Code Pro"/>
                <a:cs typeface="Source Code Pro"/>
                <a:sym typeface="Source Code Pro"/>
              </a:rPr>
              <a:t>$ python3 main.py --config config/dlhlp/asr_dlhlp.yaml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zh-TW">
                <a:latin typeface="Source Code Pro"/>
                <a:ea typeface="Source Code Pro"/>
                <a:cs typeface="Source Code Pro"/>
                <a:sym typeface="Source Code Pro"/>
              </a:rPr>
              <a:t>LM:</a:t>
            </a:r>
            <a:br>
              <a:rPr lang="zh-TW"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zh-TW">
                <a:latin typeface="Source Code Pro"/>
                <a:ea typeface="Source Code Pro"/>
                <a:cs typeface="Source Code Pro"/>
                <a:sym typeface="Source Code Pro"/>
              </a:rPr>
              <a:t>$ python3 main.py --config config/dlhlp/lm_dlhlp.yaml --lm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7251" y="3270450"/>
            <a:ext cx="3504448" cy="525875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Seq2Seq attention-based ASR</a:t>
            </a:r>
            <a:endParaRPr/>
          </a:p>
        </p:txBody>
      </p:sp>
      <p:sp>
        <p:nvSpPr>
          <p:cNvPr id="74" name="Google Shape;74;p14"/>
          <p:cNvSpPr txBox="1"/>
          <p:nvPr/>
        </p:nvSpPr>
        <p:spPr>
          <a:xfrm>
            <a:off x="4246675" y="1975050"/>
            <a:ext cx="4230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zh-TW">
                <a:solidFill>
                  <a:srgbClr val="595959"/>
                </a:solidFill>
              </a:rPr>
              <a:t>今</a:t>
            </a:r>
            <a:endParaRPr b="0" i="0" sz="14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5" name="Google Shape;75;p14"/>
          <p:cNvCxnSpPr>
            <a:stCxn id="76" idx="0"/>
            <a:endCxn id="74" idx="2"/>
          </p:cNvCxnSpPr>
          <p:nvPr/>
        </p:nvCxnSpPr>
        <p:spPr>
          <a:xfrm rot="10800000">
            <a:off x="4458175" y="2386650"/>
            <a:ext cx="0" cy="2418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77" name="Google Shape;77;p14"/>
          <p:cNvSpPr/>
          <p:nvPr/>
        </p:nvSpPr>
        <p:spPr>
          <a:xfrm>
            <a:off x="5039892" y="2628450"/>
            <a:ext cx="423000" cy="4164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14"/>
          <p:cNvSpPr txBox="1"/>
          <p:nvPr/>
        </p:nvSpPr>
        <p:spPr>
          <a:xfrm>
            <a:off x="4952592" y="3286500"/>
            <a:ext cx="597600" cy="2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9" name="Google Shape;79;p14"/>
          <p:cNvCxnSpPr>
            <a:stCxn id="76" idx="3"/>
            <a:endCxn id="77" idx="1"/>
          </p:cNvCxnSpPr>
          <p:nvPr/>
        </p:nvCxnSpPr>
        <p:spPr>
          <a:xfrm>
            <a:off x="4669675" y="2836650"/>
            <a:ext cx="3702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80" name="Google Shape;80;p14"/>
          <p:cNvSpPr txBox="1"/>
          <p:nvPr/>
        </p:nvSpPr>
        <p:spPr>
          <a:xfrm>
            <a:off x="5039900" y="1994813"/>
            <a:ext cx="4230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zh-TW">
                <a:solidFill>
                  <a:srgbClr val="595959"/>
                </a:solidFill>
              </a:rPr>
              <a:t>天</a:t>
            </a:r>
            <a:endParaRPr b="0" i="0" sz="14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1" name="Google Shape;81;p14"/>
          <p:cNvCxnSpPr>
            <a:stCxn id="77" idx="0"/>
            <a:endCxn id="80" idx="2"/>
          </p:cNvCxnSpPr>
          <p:nvPr/>
        </p:nvCxnSpPr>
        <p:spPr>
          <a:xfrm rot="10800000">
            <a:off x="5251392" y="2406450"/>
            <a:ext cx="0" cy="2220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82" name="Google Shape;82;p14"/>
          <p:cNvSpPr/>
          <p:nvPr/>
        </p:nvSpPr>
        <p:spPr>
          <a:xfrm>
            <a:off x="5833108" y="2628450"/>
            <a:ext cx="423000" cy="4164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3" name="Google Shape;83;p14"/>
          <p:cNvCxnSpPr>
            <a:endCxn id="82" idx="1"/>
          </p:cNvCxnSpPr>
          <p:nvPr/>
        </p:nvCxnSpPr>
        <p:spPr>
          <a:xfrm>
            <a:off x="5462908" y="2836650"/>
            <a:ext cx="3702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84" name="Google Shape;84;p14"/>
          <p:cNvSpPr txBox="1"/>
          <p:nvPr/>
        </p:nvSpPr>
        <p:spPr>
          <a:xfrm>
            <a:off x="5833125" y="1994825"/>
            <a:ext cx="4230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zh-TW">
                <a:solidFill>
                  <a:srgbClr val="595959"/>
                </a:solidFill>
              </a:rPr>
              <a:t>天</a:t>
            </a:r>
            <a:endParaRPr b="0" i="0" sz="14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5" name="Google Shape;85;p14"/>
          <p:cNvCxnSpPr>
            <a:endCxn id="84" idx="2"/>
          </p:cNvCxnSpPr>
          <p:nvPr/>
        </p:nvCxnSpPr>
        <p:spPr>
          <a:xfrm rot="10800000">
            <a:off x="6044625" y="2406425"/>
            <a:ext cx="0" cy="2220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86" name="Google Shape;86;p14"/>
          <p:cNvCxnSpPr>
            <a:stCxn id="82" idx="3"/>
            <a:endCxn id="87" idx="1"/>
          </p:cNvCxnSpPr>
          <p:nvPr/>
        </p:nvCxnSpPr>
        <p:spPr>
          <a:xfrm>
            <a:off x="6256108" y="2836650"/>
            <a:ext cx="3702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88" name="Google Shape;88;p14"/>
          <p:cNvCxnSpPr>
            <a:stCxn id="87" idx="0"/>
            <a:endCxn id="89" idx="2"/>
          </p:cNvCxnSpPr>
          <p:nvPr/>
        </p:nvCxnSpPr>
        <p:spPr>
          <a:xfrm rot="10800000">
            <a:off x="6837825" y="2406450"/>
            <a:ext cx="0" cy="2220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87" name="Google Shape;87;p14"/>
          <p:cNvSpPr/>
          <p:nvPr/>
        </p:nvSpPr>
        <p:spPr>
          <a:xfrm>
            <a:off x="6626325" y="2628450"/>
            <a:ext cx="423000" cy="4164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14"/>
          <p:cNvSpPr txBox="1"/>
          <p:nvPr/>
        </p:nvSpPr>
        <p:spPr>
          <a:xfrm>
            <a:off x="6626350" y="1994825"/>
            <a:ext cx="4230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zh-TW">
                <a:solidFill>
                  <a:srgbClr val="595959"/>
                </a:solidFill>
              </a:rPr>
              <a:t>氣</a:t>
            </a:r>
            <a:endParaRPr b="0" i="0" sz="14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14"/>
          <p:cNvSpPr/>
          <p:nvPr/>
        </p:nvSpPr>
        <p:spPr>
          <a:xfrm>
            <a:off x="7419550" y="2628438"/>
            <a:ext cx="423000" cy="4164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1" name="Google Shape;91;p14"/>
          <p:cNvCxnSpPr>
            <a:endCxn id="90" idx="1"/>
          </p:cNvCxnSpPr>
          <p:nvPr/>
        </p:nvCxnSpPr>
        <p:spPr>
          <a:xfrm>
            <a:off x="7049350" y="2836638"/>
            <a:ext cx="3702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92" name="Google Shape;92;p14"/>
          <p:cNvSpPr txBox="1"/>
          <p:nvPr/>
        </p:nvSpPr>
        <p:spPr>
          <a:xfrm>
            <a:off x="7332250" y="1994825"/>
            <a:ext cx="597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zh-TW">
                <a:solidFill>
                  <a:srgbClr val="595959"/>
                </a:solidFill>
              </a:rPr>
              <a:t>好</a:t>
            </a:r>
            <a:endParaRPr b="0" i="0" sz="14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3" name="Google Shape;93;p14"/>
          <p:cNvCxnSpPr>
            <a:stCxn id="90" idx="0"/>
            <a:endCxn id="92" idx="2"/>
          </p:cNvCxnSpPr>
          <p:nvPr/>
        </p:nvCxnSpPr>
        <p:spPr>
          <a:xfrm rot="10800000">
            <a:off x="7631050" y="2406438"/>
            <a:ext cx="0" cy="2220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76" name="Google Shape;76;p14"/>
          <p:cNvSpPr/>
          <p:nvPr/>
        </p:nvSpPr>
        <p:spPr>
          <a:xfrm>
            <a:off x="4246675" y="2628450"/>
            <a:ext cx="423000" cy="4164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14"/>
          <p:cNvSpPr txBox="1"/>
          <p:nvPr/>
        </p:nvSpPr>
        <p:spPr>
          <a:xfrm>
            <a:off x="4159375" y="3286500"/>
            <a:ext cx="597600" cy="2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&lt;s&gt;</a:t>
            </a:r>
            <a:endParaRPr b="0" i="0" sz="14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5" name="Google Shape;95;p14"/>
          <p:cNvCxnSpPr>
            <a:stCxn id="94" idx="0"/>
            <a:endCxn id="76" idx="2"/>
          </p:cNvCxnSpPr>
          <p:nvPr/>
        </p:nvCxnSpPr>
        <p:spPr>
          <a:xfrm rot="10800000">
            <a:off x="4458175" y="3044700"/>
            <a:ext cx="0" cy="2418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96" name="Google Shape;96;p14"/>
          <p:cNvCxnSpPr>
            <a:stCxn id="97" idx="3"/>
            <a:endCxn id="76" idx="1"/>
          </p:cNvCxnSpPr>
          <p:nvPr/>
        </p:nvCxnSpPr>
        <p:spPr>
          <a:xfrm>
            <a:off x="3619975" y="2836650"/>
            <a:ext cx="6267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dash"/>
            <a:round/>
            <a:headEnd len="sm" w="sm" type="none"/>
            <a:tailEnd len="med" w="med" type="triangle"/>
          </a:ln>
        </p:spPr>
      </p:cxnSp>
      <p:sp>
        <p:nvSpPr>
          <p:cNvPr id="98" name="Google Shape;98;p14"/>
          <p:cNvSpPr/>
          <p:nvPr/>
        </p:nvSpPr>
        <p:spPr>
          <a:xfrm>
            <a:off x="8208325" y="2617913"/>
            <a:ext cx="423000" cy="4164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9" name="Google Shape;99;p14"/>
          <p:cNvCxnSpPr>
            <a:endCxn id="98" idx="1"/>
          </p:cNvCxnSpPr>
          <p:nvPr/>
        </p:nvCxnSpPr>
        <p:spPr>
          <a:xfrm>
            <a:off x="7838125" y="2826113"/>
            <a:ext cx="3702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00" name="Google Shape;100;p14"/>
          <p:cNvSpPr txBox="1"/>
          <p:nvPr/>
        </p:nvSpPr>
        <p:spPr>
          <a:xfrm>
            <a:off x="8121025" y="1984300"/>
            <a:ext cx="597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zh-TW">
                <a:solidFill>
                  <a:srgbClr val="595959"/>
                </a:solidFill>
              </a:rPr>
              <a:t>&lt;/s&gt;</a:t>
            </a:r>
            <a:endParaRPr b="0" i="0" sz="14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1" name="Google Shape;101;p14"/>
          <p:cNvCxnSpPr>
            <a:stCxn id="98" idx="0"/>
            <a:endCxn id="100" idx="2"/>
          </p:cNvCxnSpPr>
          <p:nvPr/>
        </p:nvCxnSpPr>
        <p:spPr>
          <a:xfrm rot="10800000">
            <a:off x="8419825" y="2395913"/>
            <a:ext cx="0" cy="2220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02" name="Google Shape;102;p14"/>
          <p:cNvSpPr txBox="1"/>
          <p:nvPr/>
        </p:nvSpPr>
        <p:spPr>
          <a:xfrm>
            <a:off x="5038123" y="3270450"/>
            <a:ext cx="4230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zh-TW">
                <a:solidFill>
                  <a:srgbClr val="595959"/>
                </a:solidFill>
              </a:rPr>
              <a:t>今</a:t>
            </a:r>
            <a:endParaRPr b="0" i="0" sz="14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14"/>
          <p:cNvSpPr txBox="1"/>
          <p:nvPr/>
        </p:nvSpPr>
        <p:spPr>
          <a:xfrm>
            <a:off x="5831348" y="3290213"/>
            <a:ext cx="4230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zh-TW">
                <a:solidFill>
                  <a:srgbClr val="595959"/>
                </a:solidFill>
              </a:rPr>
              <a:t>天</a:t>
            </a:r>
            <a:endParaRPr b="0" i="0" sz="14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14"/>
          <p:cNvSpPr txBox="1"/>
          <p:nvPr/>
        </p:nvSpPr>
        <p:spPr>
          <a:xfrm>
            <a:off x="6624573" y="3290225"/>
            <a:ext cx="4230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zh-TW">
                <a:solidFill>
                  <a:srgbClr val="595959"/>
                </a:solidFill>
              </a:rPr>
              <a:t>天</a:t>
            </a:r>
            <a:endParaRPr b="0" i="0" sz="14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4"/>
          <p:cNvSpPr txBox="1"/>
          <p:nvPr/>
        </p:nvSpPr>
        <p:spPr>
          <a:xfrm>
            <a:off x="7417798" y="3290225"/>
            <a:ext cx="4230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zh-TW">
                <a:solidFill>
                  <a:srgbClr val="595959"/>
                </a:solidFill>
              </a:rPr>
              <a:t>氣</a:t>
            </a:r>
            <a:endParaRPr b="0" i="0" sz="14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4"/>
          <p:cNvSpPr txBox="1"/>
          <p:nvPr/>
        </p:nvSpPr>
        <p:spPr>
          <a:xfrm>
            <a:off x="8123698" y="3290225"/>
            <a:ext cx="597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zh-TW">
                <a:solidFill>
                  <a:srgbClr val="595959"/>
                </a:solidFill>
              </a:rPr>
              <a:t>好</a:t>
            </a:r>
            <a:endParaRPr b="0" i="0" sz="14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7" name="Google Shape;107;p14"/>
          <p:cNvCxnSpPr/>
          <p:nvPr/>
        </p:nvCxnSpPr>
        <p:spPr>
          <a:xfrm rot="10800000">
            <a:off x="5251392" y="3052987"/>
            <a:ext cx="0" cy="2220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08" name="Google Shape;108;p14"/>
          <p:cNvCxnSpPr/>
          <p:nvPr/>
        </p:nvCxnSpPr>
        <p:spPr>
          <a:xfrm rot="10800000">
            <a:off x="6044625" y="3052962"/>
            <a:ext cx="0" cy="2220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09" name="Google Shape;109;p14"/>
          <p:cNvCxnSpPr/>
          <p:nvPr/>
        </p:nvCxnSpPr>
        <p:spPr>
          <a:xfrm rot="10800000">
            <a:off x="6837825" y="3052987"/>
            <a:ext cx="0" cy="2220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10" name="Google Shape;110;p14"/>
          <p:cNvCxnSpPr/>
          <p:nvPr/>
        </p:nvCxnSpPr>
        <p:spPr>
          <a:xfrm rot="10800000">
            <a:off x="7631050" y="3052974"/>
            <a:ext cx="0" cy="2220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11" name="Google Shape;111;p14"/>
          <p:cNvCxnSpPr/>
          <p:nvPr/>
        </p:nvCxnSpPr>
        <p:spPr>
          <a:xfrm rot="10800000">
            <a:off x="8419825" y="3042449"/>
            <a:ext cx="0" cy="2220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12" name="Google Shape;112;p14"/>
          <p:cNvSpPr/>
          <p:nvPr/>
        </p:nvSpPr>
        <p:spPr>
          <a:xfrm>
            <a:off x="714073" y="2630165"/>
            <a:ext cx="187800" cy="4164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3" name="Google Shape;113;p14"/>
          <p:cNvCxnSpPr>
            <a:endCxn id="112" idx="2"/>
          </p:cNvCxnSpPr>
          <p:nvPr/>
        </p:nvCxnSpPr>
        <p:spPr>
          <a:xfrm rot="10800000">
            <a:off x="807973" y="3046565"/>
            <a:ext cx="0" cy="2418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14" name="Google Shape;114;p14"/>
          <p:cNvSpPr/>
          <p:nvPr/>
        </p:nvSpPr>
        <p:spPr>
          <a:xfrm>
            <a:off x="1416918" y="2630165"/>
            <a:ext cx="187800" cy="4164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5" name="Google Shape;115;p14"/>
          <p:cNvCxnSpPr>
            <a:endCxn id="114" idx="2"/>
          </p:cNvCxnSpPr>
          <p:nvPr/>
        </p:nvCxnSpPr>
        <p:spPr>
          <a:xfrm rot="10800000">
            <a:off x="1510818" y="3046565"/>
            <a:ext cx="0" cy="2418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16" name="Google Shape;116;p14"/>
          <p:cNvSpPr/>
          <p:nvPr/>
        </p:nvSpPr>
        <p:spPr>
          <a:xfrm>
            <a:off x="1065495" y="2630165"/>
            <a:ext cx="187800" cy="4164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7" name="Google Shape;117;p14"/>
          <p:cNvCxnSpPr>
            <a:endCxn id="116" idx="2"/>
          </p:cNvCxnSpPr>
          <p:nvPr/>
        </p:nvCxnSpPr>
        <p:spPr>
          <a:xfrm rot="10800000">
            <a:off x="1159395" y="3046565"/>
            <a:ext cx="0" cy="2418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18" name="Google Shape;118;p14"/>
          <p:cNvCxnSpPr>
            <a:endCxn id="116" idx="1"/>
          </p:cNvCxnSpPr>
          <p:nvPr/>
        </p:nvCxnSpPr>
        <p:spPr>
          <a:xfrm>
            <a:off x="901395" y="2838365"/>
            <a:ext cx="1641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19" name="Google Shape;119;p14"/>
          <p:cNvCxnSpPr>
            <a:stCxn id="116" idx="3"/>
            <a:endCxn id="114" idx="1"/>
          </p:cNvCxnSpPr>
          <p:nvPr/>
        </p:nvCxnSpPr>
        <p:spPr>
          <a:xfrm>
            <a:off x="1253295" y="2838365"/>
            <a:ext cx="1635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20" name="Google Shape;120;p14"/>
          <p:cNvCxnSpPr>
            <a:stCxn id="114" idx="3"/>
            <a:endCxn id="121" idx="1"/>
          </p:cNvCxnSpPr>
          <p:nvPr/>
        </p:nvCxnSpPr>
        <p:spPr>
          <a:xfrm>
            <a:off x="1604718" y="2838365"/>
            <a:ext cx="1524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21" name="Google Shape;121;p14"/>
          <p:cNvSpPr/>
          <p:nvPr/>
        </p:nvSpPr>
        <p:spPr>
          <a:xfrm>
            <a:off x="1757167" y="2630165"/>
            <a:ext cx="187800" cy="4164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2" name="Google Shape;122;p14"/>
          <p:cNvCxnSpPr>
            <a:endCxn id="121" idx="2"/>
          </p:cNvCxnSpPr>
          <p:nvPr/>
        </p:nvCxnSpPr>
        <p:spPr>
          <a:xfrm rot="10800000">
            <a:off x="1851067" y="3046565"/>
            <a:ext cx="0" cy="2418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23" name="Google Shape;123;p14"/>
          <p:cNvSpPr/>
          <p:nvPr/>
        </p:nvSpPr>
        <p:spPr>
          <a:xfrm>
            <a:off x="2108590" y="2630165"/>
            <a:ext cx="187800" cy="4164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4" name="Google Shape;124;p14"/>
          <p:cNvCxnSpPr>
            <a:endCxn id="123" idx="2"/>
          </p:cNvCxnSpPr>
          <p:nvPr/>
        </p:nvCxnSpPr>
        <p:spPr>
          <a:xfrm rot="10800000">
            <a:off x="2202490" y="3046565"/>
            <a:ext cx="0" cy="2418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25" name="Google Shape;125;p14"/>
          <p:cNvSpPr/>
          <p:nvPr/>
        </p:nvSpPr>
        <p:spPr>
          <a:xfrm>
            <a:off x="2811436" y="2630165"/>
            <a:ext cx="187800" cy="4164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6" name="Google Shape;126;p14"/>
          <p:cNvCxnSpPr>
            <a:endCxn id="125" idx="2"/>
          </p:cNvCxnSpPr>
          <p:nvPr/>
        </p:nvCxnSpPr>
        <p:spPr>
          <a:xfrm rot="10800000">
            <a:off x="2905336" y="3046565"/>
            <a:ext cx="0" cy="2418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27" name="Google Shape;127;p14"/>
          <p:cNvSpPr/>
          <p:nvPr/>
        </p:nvSpPr>
        <p:spPr>
          <a:xfrm>
            <a:off x="2460013" y="2630165"/>
            <a:ext cx="187800" cy="4164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8" name="Google Shape;128;p14"/>
          <p:cNvCxnSpPr>
            <a:endCxn id="127" idx="2"/>
          </p:cNvCxnSpPr>
          <p:nvPr/>
        </p:nvCxnSpPr>
        <p:spPr>
          <a:xfrm rot="10800000">
            <a:off x="2553913" y="3046565"/>
            <a:ext cx="0" cy="2418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29" name="Google Shape;129;p14"/>
          <p:cNvCxnSpPr>
            <a:stCxn id="121" idx="3"/>
            <a:endCxn id="123" idx="1"/>
          </p:cNvCxnSpPr>
          <p:nvPr/>
        </p:nvCxnSpPr>
        <p:spPr>
          <a:xfrm>
            <a:off x="1944967" y="2838365"/>
            <a:ext cx="1635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30" name="Google Shape;130;p14"/>
          <p:cNvCxnSpPr>
            <a:endCxn id="127" idx="1"/>
          </p:cNvCxnSpPr>
          <p:nvPr/>
        </p:nvCxnSpPr>
        <p:spPr>
          <a:xfrm>
            <a:off x="2295913" y="2838365"/>
            <a:ext cx="1641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31" name="Google Shape;131;p14"/>
          <p:cNvCxnSpPr>
            <a:stCxn id="127" idx="3"/>
            <a:endCxn id="125" idx="1"/>
          </p:cNvCxnSpPr>
          <p:nvPr/>
        </p:nvCxnSpPr>
        <p:spPr>
          <a:xfrm>
            <a:off x="2647813" y="2838365"/>
            <a:ext cx="1635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32" name="Google Shape;132;p14"/>
          <p:cNvCxnSpPr>
            <a:stCxn id="125" idx="3"/>
            <a:endCxn id="133" idx="1"/>
          </p:cNvCxnSpPr>
          <p:nvPr/>
        </p:nvCxnSpPr>
        <p:spPr>
          <a:xfrm>
            <a:off x="2999236" y="2838365"/>
            <a:ext cx="1467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34" name="Google Shape;134;p14"/>
          <p:cNvSpPr/>
          <p:nvPr/>
        </p:nvSpPr>
        <p:spPr>
          <a:xfrm>
            <a:off x="3497236" y="2630165"/>
            <a:ext cx="187800" cy="4164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5" name="Google Shape;135;p14"/>
          <p:cNvCxnSpPr>
            <a:endCxn id="134" idx="2"/>
          </p:cNvCxnSpPr>
          <p:nvPr/>
        </p:nvCxnSpPr>
        <p:spPr>
          <a:xfrm rot="10800000">
            <a:off x="3591136" y="3046565"/>
            <a:ext cx="0" cy="2418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33" name="Google Shape;133;p14"/>
          <p:cNvSpPr/>
          <p:nvPr/>
        </p:nvSpPr>
        <p:spPr>
          <a:xfrm>
            <a:off x="3145813" y="2630165"/>
            <a:ext cx="187800" cy="4164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6" name="Google Shape;136;p14"/>
          <p:cNvCxnSpPr>
            <a:endCxn id="133" idx="2"/>
          </p:cNvCxnSpPr>
          <p:nvPr/>
        </p:nvCxnSpPr>
        <p:spPr>
          <a:xfrm rot="10800000">
            <a:off x="3239713" y="3046565"/>
            <a:ext cx="0" cy="2418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37" name="Google Shape;137;p14"/>
          <p:cNvCxnSpPr>
            <a:stCxn id="133" idx="3"/>
            <a:endCxn id="134" idx="1"/>
          </p:cNvCxnSpPr>
          <p:nvPr/>
        </p:nvCxnSpPr>
        <p:spPr>
          <a:xfrm>
            <a:off x="3333613" y="2838365"/>
            <a:ext cx="1635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38" name="Google Shape;138;p14"/>
          <p:cNvSpPr/>
          <p:nvPr/>
        </p:nvSpPr>
        <p:spPr>
          <a:xfrm>
            <a:off x="5039892" y="3766888"/>
            <a:ext cx="423000" cy="2358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14"/>
          <p:cNvSpPr/>
          <p:nvPr/>
        </p:nvSpPr>
        <p:spPr>
          <a:xfrm>
            <a:off x="5833108" y="3766888"/>
            <a:ext cx="423000" cy="2358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14"/>
          <p:cNvSpPr/>
          <p:nvPr/>
        </p:nvSpPr>
        <p:spPr>
          <a:xfrm>
            <a:off x="6626325" y="3766888"/>
            <a:ext cx="423000" cy="2358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14"/>
          <p:cNvSpPr/>
          <p:nvPr/>
        </p:nvSpPr>
        <p:spPr>
          <a:xfrm>
            <a:off x="7419550" y="3766881"/>
            <a:ext cx="423000" cy="2358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14"/>
          <p:cNvSpPr/>
          <p:nvPr/>
        </p:nvSpPr>
        <p:spPr>
          <a:xfrm>
            <a:off x="4246675" y="3766888"/>
            <a:ext cx="423000" cy="2358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14"/>
          <p:cNvSpPr/>
          <p:nvPr/>
        </p:nvSpPr>
        <p:spPr>
          <a:xfrm>
            <a:off x="8208325" y="3760920"/>
            <a:ext cx="423000" cy="2358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4" name="Google Shape;144;p14"/>
          <p:cNvCxnSpPr>
            <a:stCxn id="123" idx="0"/>
            <a:endCxn id="138" idx="2"/>
          </p:cNvCxnSpPr>
          <p:nvPr/>
        </p:nvCxnSpPr>
        <p:spPr>
          <a:xfrm flipH="1" rot="-5400000">
            <a:off x="3040690" y="1791965"/>
            <a:ext cx="1372500" cy="3048900"/>
          </a:xfrm>
          <a:prstGeom prst="curvedConnector5">
            <a:avLst>
              <a:gd fmla="val -33611" name="adj1"/>
              <a:gd fmla="val 55930" name="adj2"/>
              <a:gd fmla="val 117351" name="adj3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5" name="Google Shape;145;p14"/>
          <p:cNvCxnSpPr>
            <a:stCxn id="127" idx="0"/>
            <a:endCxn id="138" idx="2"/>
          </p:cNvCxnSpPr>
          <p:nvPr/>
        </p:nvCxnSpPr>
        <p:spPr>
          <a:xfrm flipH="1" rot="-5400000">
            <a:off x="3216463" y="1967615"/>
            <a:ext cx="1372500" cy="2697600"/>
          </a:xfrm>
          <a:prstGeom prst="curvedConnector5">
            <a:avLst>
              <a:gd fmla="val -17350" name="adj1"/>
              <a:gd fmla="val 47818" name="adj2"/>
              <a:gd fmla="val 117351" name="adj3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6" name="Google Shape;146;p14"/>
          <p:cNvCxnSpPr>
            <a:stCxn id="112" idx="0"/>
            <a:endCxn id="138" idx="2"/>
          </p:cNvCxnSpPr>
          <p:nvPr/>
        </p:nvCxnSpPr>
        <p:spPr>
          <a:xfrm flipH="1" rot="-5400000">
            <a:off x="2343373" y="1094765"/>
            <a:ext cx="1372500" cy="4443300"/>
          </a:xfrm>
          <a:prstGeom prst="curvedConnector5">
            <a:avLst>
              <a:gd fmla="val -58657" name="adj1"/>
              <a:gd fmla="val 73888" name="adj2"/>
              <a:gd fmla="val 120006" name="adj3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7" name="Google Shape;147;p14"/>
          <p:cNvCxnSpPr>
            <a:stCxn id="116" idx="0"/>
            <a:endCxn id="138" idx="2"/>
          </p:cNvCxnSpPr>
          <p:nvPr/>
        </p:nvCxnSpPr>
        <p:spPr>
          <a:xfrm flipH="1" rot="-5400000">
            <a:off x="2519145" y="1270415"/>
            <a:ext cx="1372500" cy="4092000"/>
          </a:xfrm>
          <a:prstGeom prst="curvedConnector5">
            <a:avLst>
              <a:gd fmla="val -49475" name="adj1"/>
              <a:gd fmla="val 69963" name="adj2"/>
              <a:gd fmla="val 117351" name="adj3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8" name="Google Shape;148;p14"/>
          <p:cNvCxnSpPr>
            <a:stCxn id="114" idx="0"/>
            <a:endCxn id="138" idx="2"/>
          </p:cNvCxnSpPr>
          <p:nvPr/>
        </p:nvCxnSpPr>
        <p:spPr>
          <a:xfrm flipH="1" rot="-5400000">
            <a:off x="2694918" y="1446065"/>
            <a:ext cx="1372500" cy="3740700"/>
          </a:xfrm>
          <a:prstGeom prst="curvedConnector5">
            <a:avLst>
              <a:gd fmla="val -46968" name="adj1"/>
              <a:gd fmla="val 65301" name="adj2"/>
              <a:gd fmla="val 117351" name="adj3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9" name="Google Shape;149;p14"/>
          <p:cNvCxnSpPr>
            <a:stCxn id="121" idx="0"/>
            <a:endCxn id="138" idx="2"/>
          </p:cNvCxnSpPr>
          <p:nvPr/>
        </p:nvCxnSpPr>
        <p:spPr>
          <a:xfrm flipH="1" rot="-5400000">
            <a:off x="2864917" y="1616315"/>
            <a:ext cx="1372500" cy="3400200"/>
          </a:xfrm>
          <a:prstGeom prst="curvedConnector5">
            <a:avLst>
              <a:gd fmla="val -44464" name="adj1"/>
              <a:gd fmla="val 57790" name="adj2"/>
              <a:gd fmla="val 117351" name="adj3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0" name="Google Shape;150;p14"/>
          <p:cNvSpPr txBox="1"/>
          <p:nvPr/>
        </p:nvSpPr>
        <p:spPr>
          <a:xfrm>
            <a:off x="1692450" y="2198500"/>
            <a:ext cx="10464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latin typeface="Open Sans"/>
                <a:ea typeface="Open Sans"/>
                <a:cs typeface="Open Sans"/>
                <a:sym typeface="Open Sans"/>
              </a:rPr>
              <a:t>Attention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1" name="Google Shape;151;p14"/>
          <p:cNvSpPr/>
          <p:nvPr/>
        </p:nvSpPr>
        <p:spPr>
          <a:xfrm>
            <a:off x="5985700" y="1795775"/>
            <a:ext cx="916800" cy="2820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14"/>
          <p:cNvSpPr txBox="1"/>
          <p:nvPr/>
        </p:nvSpPr>
        <p:spPr>
          <a:xfrm>
            <a:off x="5351500" y="1460075"/>
            <a:ext cx="22002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Open Sans"/>
                <a:ea typeface="Open Sans"/>
                <a:cs typeface="Open Sans"/>
                <a:sym typeface="Open Sans"/>
              </a:rPr>
              <a:t>Cross Entropy Loss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3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Tensorboard</a:t>
            </a:r>
            <a:endParaRPr/>
          </a:p>
        </p:txBody>
      </p:sp>
      <p:sp>
        <p:nvSpPr>
          <p:cNvPr id="450" name="Google Shape;450;p32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Source Code Pro"/>
                <a:ea typeface="Source Code Pro"/>
                <a:cs typeface="Source Code Pro"/>
                <a:sym typeface="Source Code Pro"/>
              </a:rPr>
              <a:t>$ tensorboard --logdir log/ --port &lt;port_you_want&gt;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zh-TW"/>
              <a:t>Training curve</a:t>
            </a:r>
            <a:br>
              <a:rPr lang="zh-TW"/>
            </a:br>
            <a:r>
              <a:rPr lang="zh-TW"/>
              <a:t>(loss &amp;WER / train&amp;dev)</a:t>
            </a:r>
            <a:endParaRPr/>
          </a:p>
        </p:txBody>
      </p:sp>
      <p:pic>
        <p:nvPicPr>
          <p:cNvPr id="451" name="Google Shape;45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82400" y="1769925"/>
            <a:ext cx="6061600" cy="3262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6" name="Google Shape;45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225" y="1411925"/>
            <a:ext cx="8341576" cy="3409626"/>
          </a:xfrm>
          <a:prstGeom prst="rect">
            <a:avLst/>
          </a:prstGeom>
          <a:noFill/>
          <a:ln>
            <a:noFill/>
          </a:ln>
        </p:spPr>
      </p:pic>
      <p:sp>
        <p:nvSpPr>
          <p:cNvPr id="457" name="Google Shape;457;p3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Alignment</a:t>
            </a:r>
            <a:endParaRPr/>
          </a:p>
        </p:txBody>
      </p:sp>
      <p:sp>
        <p:nvSpPr>
          <p:cNvPr id="458" name="Google Shape;458;p33"/>
          <p:cNvSpPr txBox="1"/>
          <p:nvPr/>
        </p:nvSpPr>
        <p:spPr>
          <a:xfrm>
            <a:off x="3207675" y="3707850"/>
            <a:ext cx="699900" cy="46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800">
                <a:solidFill>
                  <a:srgbClr val="00FF00"/>
                </a:solidFill>
                <a:latin typeface="Open Sans"/>
                <a:ea typeface="Open Sans"/>
                <a:cs typeface="Open Sans"/>
                <a:sym typeface="Open Sans"/>
              </a:rPr>
              <a:t>OK!</a:t>
            </a:r>
            <a:endParaRPr b="1" sz="1800">
              <a:solidFill>
                <a:srgbClr val="00FF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59" name="Google Shape;459;p33"/>
          <p:cNvSpPr txBox="1"/>
          <p:nvPr/>
        </p:nvSpPr>
        <p:spPr>
          <a:xfrm>
            <a:off x="6684825" y="3650525"/>
            <a:ext cx="986700" cy="46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80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Failed</a:t>
            </a:r>
            <a:r>
              <a:rPr b="1" lang="zh-TW" sz="180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!</a:t>
            </a:r>
            <a:endParaRPr b="1" sz="180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60" name="Google Shape;460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87975" y="353225"/>
            <a:ext cx="2634500" cy="59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3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Output example</a:t>
            </a:r>
            <a:endParaRPr/>
          </a:p>
        </p:txBody>
      </p:sp>
      <p:sp>
        <p:nvSpPr>
          <p:cNvPr id="466" name="Google Shape;466;p3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467" name="Google Shape;46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80025" y="356650"/>
            <a:ext cx="4973452" cy="2303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68" name="Google Shape;468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80025" y="2792025"/>
            <a:ext cx="5052273" cy="2030542"/>
          </a:xfrm>
          <a:prstGeom prst="rect">
            <a:avLst/>
          </a:prstGeom>
          <a:noFill/>
          <a:ln>
            <a:noFill/>
          </a:ln>
        </p:spPr>
      </p:pic>
      <p:pic>
        <p:nvPicPr>
          <p:cNvPr id="469" name="Google Shape;469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1266325"/>
            <a:ext cx="2702036" cy="70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3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Test your model - seq2seq</a:t>
            </a:r>
            <a:endParaRPr/>
          </a:p>
        </p:txBody>
      </p:sp>
      <p:sp>
        <p:nvSpPr>
          <p:cNvPr id="475" name="Google Shape;475;p35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See example </a:t>
            </a:r>
            <a:r>
              <a:rPr lang="zh-TW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config/libri/decode_example.yaml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set max_len_ratio: 0.30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set ctc_weight: 0.0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set beam size 2~20 (1 not support)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zh-TW"/>
              <a:t>If you want to use external LM: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set lm_config&amp;lm_path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set lm_weight&gt;0.0</a:t>
            </a:r>
            <a:endParaRPr/>
          </a:p>
        </p:txBody>
      </p:sp>
      <p:pic>
        <p:nvPicPr>
          <p:cNvPr id="476" name="Google Shape;476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51670" y="1664725"/>
            <a:ext cx="4236055" cy="3302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" name="Google Shape;477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83966" y="3408476"/>
            <a:ext cx="3544576" cy="151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3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Test your model - CTC</a:t>
            </a:r>
            <a:endParaRPr/>
          </a:p>
        </p:txBody>
      </p:sp>
      <p:sp>
        <p:nvSpPr>
          <p:cNvPr id="483" name="Google Shape;483;p36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Original code has some problems for jointly decode by seq2seq&amp;CTC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Add few lines of code to support decode only by CTC </a:t>
            </a:r>
            <a:r>
              <a:rPr lang="zh-TW" sz="1400"/>
              <a:t>(works for ctc_weight=1.0)</a:t>
            </a:r>
            <a:endParaRPr sz="14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 u="sng">
                <a:solidFill>
                  <a:schemeClr val="hlink"/>
                </a:solidFill>
                <a:hlinkClick r:id="rId3"/>
              </a:rPr>
              <a:t>src/decode.py</a:t>
            </a:r>
            <a:r>
              <a:rPr lang="zh-TW"/>
              <a:t> line 101</a:t>
            </a:r>
            <a:endParaRPr/>
          </a:p>
        </p:txBody>
      </p:sp>
      <p:pic>
        <p:nvPicPr>
          <p:cNvPr id="484" name="Google Shape;484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37050" y="2792000"/>
            <a:ext cx="7730273" cy="2103675"/>
          </a:xfrm>
          <a:prstGeom prst="rect">
            <a:avLst/>
          </a:prstGeom>
          <a:noFill/>
          <a:ln>
            <a:noFill/>
          </a:ln>
        </p:spPr>
      </p:pic>
      <p:sp>
        <p:nvSpPr>
          <p:cNvPr id="485" name="Google Shape;485;p36"/>
          <p:cNvSpPr/>
          <p:nvPr/>
        </p:nvSpPr>
        <p:spPr>
          <a:xfrm>
            <a:off x="2503275" y="3839175"/>
            <a:ext cx="6463800" cy="10566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3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Patch for pure CTC decode </a:t>
            </a:r>
            <a:r>
              <a:rPr lang="zh-TW" sz="2400"/>
              <a:t>(add to src/decode.py line 101)</a:t>
            </a:r>
            <a:endParaRPr sz="2400"/>
          </a:p>
        </p:txBody>
      </p:sp>
      <p:sp>
        <p:nvSpPr>
          <p:cNvPr id="491" name="Google Shape;491;p37"/>
          <p:cNvSpPr txBox="1"/>
          <p:nvPr>
            <p:ph idx="1" type="body"/>
          </p:nvPr>
        </p:nvSpPr>
        <p:spPr>
          <a:xfrm>
            <a:off x="311700" y="1737275"/>
            <a:ext cx="8520600" cy="1518900"/>
          </a:xfrm>
          <a:prstGeom prst="rect">
            <a:avLst/>
          </a:prstGeom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zh-TW" sz="1200">
                <a:latin typeface="Source Code Pro"/>
                <a:ea typeface="Source Code Pro"/>
                <a:cs typeface="Source Code Pro"/>
                <a:sym typeface="Source Code Pro"/>
              </a:rPr>
              <a:t>       </a:t>
            </a:r>
            <a:r>
              <a:rPr lang="zh-TW" sz="1200">
                <a:latin typeface="Source Code Pro"/>
                <a:ea typeface="Source Code Pro"/>
                <a:cs typeface="Source Code Pro"/>
                <a:sym typeface="Source Code Pro"/>
              </a:rPr>
              <a:t>if self.ctc_w == 1.0:</a:t>
            </a:r>
            <a:br>
              <a:rPr lang="zh-TW" sz="1200"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zh-TW" sz="1200">
                <a:latin typeface="Source Code Pro"/>
                <a:ea typeface="Source Code Pro"/>
                <a:cs typeface="Source Code Pro"/>
                <a:sym typeface="Source Code Pro"/>
              </a:rPr>
              <a:t>            output_seq = ctc_output[0].argmax(dim=-1)</a:t>
            </a:r>
            <a:br>
              <a:rPr lang="zh-TW" sz="1200"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zh-TW" sz="1200">
                <a:latin typeface="Source Code Pro"/>
                <a:ea typeface="Source Code Pro"/>
                <a:cs typeface="Source Code Pro"/>
                <a:sym typeface="Source Code Pro"/>
              </a:rPr>
              <a:t>            hypothesis = [Hypothesis(decoder_state=dec_state, output_seq=output_seq,</a:t>
            </a:r>
            <a:br>
              <a:rPr lang="zh-TW" sz="1200"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zh-TW" sz="1200">
                <a:latin typeface="Source Code Pro"/>
                <a:ea typeface="Source Code Pro"/>
                <a:cs typeface="Source Code Pro"/>
                <a:sym typeface="Source Code Pro"/>
              </a:rPr>
              <a:t>                          output_scores=[0]*len(output_seq), lm_state=None, ctc_prob=0,</a:t>
            </a:r>
            <a:br>
              <a:rPr lang="zh-TW" sz="1200"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zh-TW" sz="1200">
                <a:latin typeface="Source Code Pro"/>
                <a:ea typeface="Source Code Pro"/>
                <a:cs typeface="Source Code Pro"/>
                <a:sym typeface="Source Code Pro"/>
              </a:rPr>
              <a:t>                          ctc_state=ctc_state, att_map=None)]</a:t>
            </a:r>
            <a:br>
              <a:rPr lang="zh-TW" sz="1200"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zh-TW" sz="1200">
                <a:latin typeface="Source Code Pro"/>
                <a:ea typeface="Source Code Pro"/>
                <a:cs typeface="Source Code Pro"/>
                <a:sym typeface="Source Code Pro"/>
              </a:rPr>
              <a:t>            return hypothesis</a:t>
            </a:r>
            <a:endParaRPr sz="12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492" name="Google Shape;492;p37"/>
          <p:cNvSpPr txBox="1"/>
          <p:nvPr/>
        </p:nvSpPr>
        <p:spPr>
          <a:xfrm>
            <a:off x="4457750" y="1343200"/>
            <a:ext cx="2119800" cy="469800"/>
          </a:xfrm>
          <a:prstGeom prst="rect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Open Sans"/>
                <a:ea typeface="Open Sans"/>
                <a:cs typeface="Open Sans"/>
                <a:sym typeface="Open Sans"/>
              </a:rPr>
              <a:t>Simply Greedy Decode!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493" name="Google Shape;493;p37"/>
          <p:cNvCxnSpPr/>
          <p:nvPr/>
        </p:nvCxnSpPr>
        <p:spPr>
          <a:xfrm flipH="1">
            <a:off x="4320425" y="1641125"/>
            <a:ext cx="446700" cy="389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94" name="Google Shape;494;p37"/>
          <p:cNvSpPr txBox="1"/>
          <p:nvPr/>
        </p:nvSpPr>
        <p:spPr>
          <a:xfrm>
            <a:off x="355525" y="3966075"/>
            <a:ext cx="7986600" cy="8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Open Sans"/>
                <a:ea typeface="Open Sans"/>
                <a:cs typeface="Open Sans"/>
                <a:sym typeface="Open Sans"/>
              </a:rPr>
              <a:t>Actually, pure CTC decode also needs beam search. </a:t>
            </a:r>
            <a:br>
              <a:rPr lang="zh-TW">
                <a:latin typeface="Open Sans"/>
                <a:ea typeface="Open Sans"/>
                <a:cs typeface="Open Sans"/>
                <a:sym typeface="Open Sans"/>
              </a:rPr>
            </a:br>
            <a:r>
              <a:rPr i="1" lang="zh-TW">
                <a:latin typeface="Open Sans"/>
                <a:ea typeface="Open Sans"/>
                <a:cs typeface="Open Sans"/>
                <a:sym typeface="Open Sans"/>
              </a:rPr>
              <a:t>It could be a good bonus topic for you to implement it.</a:t>
            </a:r>
            <a:endParaRPr i="1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 u="sng">
                <a:solidFill>
                  <a:schemeClr val="hlink"/>
                </a:solidFill>
                <a:hlinkClick r:id="rId3"/>
              </a:rPr>
              <a:t>https://towardsdatascience.com/beam-search-decoding-in-ctc-trained-neural-networks-5a889a3d85a7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95" name="Google Shape;495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00875" y="3373300"/>
            <a:ext cx="1316965" cy="151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3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Test your model - CTC</a:t>
            </a:r>
            <a:endParaRPr/>
          </a:p>
        </p:txBody>
      </p:sp>
      <p:sp>
        <p:nvSpPr>
          <p:cNvPr id="501" name="Google Shape;501;p38"/>
          <p:cNvSpPr txBox="1"/>
          <p:nvPr>
            <p:ph idx="1" type="body"/>
          </p:nvPr>
        </p:nvSpPr>
        <p:spPr>
          <a:xfrm>
            <a:off x="226000" y="1266325"/>
            <a:ext cx="86064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set ctc_weight = 1.0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external LM is not supported to</a:t>
            </a:r>
            <a:br>
              <a:rPr lang="zh-TW"/>
            </a:br>
            <a:r>
              <a:rPr lang="zh-TW"/>
              <a:t>jointly decode with CTC in our code</a:t>
            </a:r>
            <a:br>
              <a:rPr lang="zh-TW"/>
            </a:br>
            <a:r>
              <a:rPr lang="zh-TW"/>
              <a:t>(</a:t>
            </a:r>
            <a:r>
              <a:rPr i="1" lang="zh-TW"/>
              <a:t>But you can implement it as bonus!</a:t>
            </a:r>
            <a:r>
              <a:rPr lang="zh-TW"/>
              <a:t>)</a:t>
            </a:r>
            <a:endParaRPr/>
          </a:p>
        </p:txBody>
      </p:sp>
      <p:pic>
        <p:nvPicPr>
          <p:cNvPr id="502" name="Google Shape;50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2600" y="1718975"/>
            <a:ext cx="4288949" cy="3244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3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Test!</a:t>
            </a:r>
            <a:endParaRPr/>
          </a:p>
        </p:txBody>
      </p:sp>
      <p:sp>
        <p:nvSpPr>
          <p:cNvPr id="508" name="Google Shape;508;p39"/>
          <p:cNvSpPr txBox="1"/>
          <p:nvPr>
            <p:ph idx="1" type="body"/>
          </p:nvPr>
        </p:nvSpPr>
        <p:spPr>
          <a:xfrm>
            <a:off x="311700" y="1266325"/>
            <a:ext cx="89244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Source Code Pro"/>
                <a:ea typeface="Source Code Pro"/>
                <a:cs typeface="Source Code Pro"/>
                <a:sym typeface="Source Code Pro"/>
              </a:rPr>
              <a:t>$ python3 main.py --config &lt;config file&gt; --test --njobs 8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result will be produced at: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result/&lt;config file&gt;_dev_output.csv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result/&lt;config file&gt;_dev_beam.csv 用不到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result/&lt;config file&gt;_test_output.csv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result/&lt;config file&gt;_test_beam.csv 用不到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The format of output file is `&lt;id&gt; &lt;predicted seq&gt; &lt;truth seq&gt;` (line by line)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The truth sequence of testing set was replaced with ㄅㄆㄇㄈ.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>
                <a:highlight>
                  <a:srgbClr val="EFEFEF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--njobs</a:t>
            </a:r>
            <a:r>
              <a:rPr lang="zh-TW"/>
              <a:t> decides the number of threads used for decoding, very important in terms of efficiency. You can set it higher as your machine have more cores.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4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Process the output from CTC</a:t>
            </a:r>
            <a:endParaRPr/>
          </a:p>
        </p:txBody>
      </p:sp>
      <p:sp>
        <p:nvSpPr>
          <p:cNvPr id="514" name="Google Shape;514;p40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CTC has repeated tokens</a:t>
            </a:r>
            <a:br>
              <a:rPr lang="zh-TW"/>
            </a:br>
            <a:r>
              <a:rPr lang="zh-TW"/>
              <a:t>Process it by yourself!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zh-TW"/>
              <a:t>Or you can add additional code to the patch in page 25 to process the ‘output_seq’ directly before it is written to file.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515" name="Google Shape;51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092191"/>
            <a:ext cx="9144000" cy="14073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4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Eval your output (dev set)</a:t>
            </a:r>
            <a:endParaRPr/>
          </a:p>
        </p:txBody>
      </p:sp>
      <p:sp>
        <p:nvSpPr>
          <p:cNvPr id="521" name="Google Shape;521;p4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zh-TW">
                <a:latin typeface="Source Code Pro"/>
                <a:ea typeface="Source Code Pro"/>
                <a:cs typeface="Source Code Pro"/>
                <a:sym typeface="Source Code Pro"/>
              </a:rPr>
              <a:t>$ python3 eval.py --file result/&lt;config_file&gt;_dev_output.csv</a:t>
            </a:r>
            <a:br>
              <a:rPr lang="zh-TW"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i="1" lang="zh-TW"/>
              <a:t>hint: python2 is not supported here (unicode would be treat as two char)</a:t>
            </a:r>
            <a:endParaRPr i="1"/>
          </a:p>
        </p:txBody>
      </p:sp>
      <p:pic>
        <p:nvPicPr>
          <p:cNvPr id="522" name="Google Shape;52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6850" y="2036602"/>
            <a:ext cx="7711348" cy="2975176"/>
          </a:xfrm>
          <a:prstGeom prst="rect">
            <a:avLst/>
          </a:prstGeom>
          <a:noFill/>
          <a:ln>
            <a:noFill/>
          </a:ln>
        </p:spPr>
      </p:pic>
      <p:sp>
        <p:nvSpPr>
          <p:cNvPr id="523" name="Google Shape;523;p41"/>
          <p:cNvSpPr/>
          <p:nvPr/>
        </p:nvSpPr>
        <p:spPr>
          <a:xfrm>
            <a:off x="790975" y="3599450"/>
            <a:ext cx="2830200" cy="10887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p41"/>
          <p:cNvSpPr txBox="1"/>
          <p:nvPr/>
        </p:nvSpPr>
        <p:spPr>
          <a:xfrm>
            <a:off x="2053975" y="3236938"/>
            <a:ext cx="2093700" cy="42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zh-TW" sz="180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report this!</a:t>
            </a:r>
            <a:endParaRPr b="1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7251" y="3270450"/>
            <a:ext cx="3504448" cy="525875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1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Joint CTC-attention</a:t>
            </a:r>
            <a:r>
              <a:rPr lang="zh-TW"/>
              <a:t> based ASR</a:t>
            </a:r>
            <a:endParaRPr/>
          </a:p>
        </p:txBody>
      </p:sp>
      <p:sp>
        <p:nvSpPr>
          <p:cNvPr id="159" name="Google Shape;159;p15"/>
          <p:cNvSpPr txBox="1"/>
          <p:nvPr/>
        </p:nvSpPr>
        <p:spPr>
          <a:xfrm>
            <a:off x="4246675" y="1975050"/>
            <a:ext cx="4230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zh-TW">
                <a:solidFill>
                  <a:srgbClr val="595959"/>
                </a:solidFill>
              </a:rPr>
              <a:t>今</a:t>
            </a:r>
            <a:endParaRPr b="0" i="0" sz="14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60" name="Google Shape;160;p15"/>
          <p:cNvCxnSpPr>
            <a:stCxn id="161" idx="0"/>
            <a:endCxn id="159" idx="2"/>
          </p:cNvCxnSpPr>
          <p:nvPr/>
        </p:nvCxnSpPr>
        <p:spPr>
          <a:xfrm rot="10800000">
            <a:off x="4458175" y="2386650"/>
            <a:ext cx="0" cy="2418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62" name="Google Shape;162;p15"/>
          <p:cNvSpPr/>
          <p:nvPr/>
        </p:nvSpPr>
        <p:spPr>
          <a:xfrm>
            <a:off x="5039892" y="2628450"/>
            <a:ext cx="423000" cy="4164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15"/>
          <p:cNvSpPr txBox="1"/>
          <p:nvPr/>
        </p:nvSpPr>
        <p:spPr>
          <a:xfrm>
            <a:off x="4952592" y="3286500"/>
            <a:ext cx="597600" cy="2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64" name="Google Shape;164;p15"/>
          <p:cNvCxnSpPr>
            <a:stCxn id="161" idx="3"/>
            <a:endCxn id="162" idx="1"/>
          </p:cNvCxnSpPr>
          <p:nvPr/>
        </p:nvCxnSpPr>
        <p:spPr>
          <a:xfrm>
            <a:off x="4669675" y="2836650"/>
            <a:ext cx="3702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65" name="Google Shape;165;p15"/>
          <p:cNvSpPr txBox="1"/>
          <p:nvPr/>
        </p:nvSpPr>
        <p:spPr>
          <a:xfrm>
            <a:off x="5039900" y="1994813"/>
            <a:ext cx="4230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zh-TW">
                <a:solidFill>
                  <a:srgbClr val="595959"/>
                </a:solidFill>
              </a:rPr>
              <a:t>天</a:t>
            </a:r>
            <a:endParaRPr b="0" i="0" sz="14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66" name="Google Shape;166;p15"/>
          <p:cNvCxnSpPr>
            <a:stCxn id="162" idx="0"/>
            <a:endCxn id="165" idx="2"/>
          </p:cNvCxnSpPr>
          <p:nvPr/>
        </p:nvCxnSpPr>
        <p:spPr>
          <a:xfrm rot="10800000">
            <a:off x="5251392" y="2406450"/>
            <a:ext cx="0" cy="2220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67" name="Google Shape;167;p15"/>
          <p:cNvSpPr/>
          <p:nvPr/>
        </p:nvSpPr>
        <p:spPr>
          <a:xfrm>
            <a:off x="5833108" y="2628450"/>
            <a:ext cx="423000" cy="4164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68" name="Google Shape;168;p15"/>
          <p:cNvCxnSpPr>
            <a:endCxn id="167" idx="1"/>
          </p:cNvCxnSpPr>
          <p:nvPr/>
        </p:nvCxnSpPr>
        <p:spPr>
          <a:xfrm>
            <a:off x="5462908" y="2836650"/>
            <a:ext cx="3702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69" name="Google Shape;169;p15"/>
          <p:cNvSpPr txBox="1"/>
          <p:nvPr/>
        </p:nvSpPr>
        <p:spPr>
          <a:xfrm>
            <a:off x="5833125" y="1994825"/>
            <a:ext cx="4230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zh-TW">
                <a:solidFill>
                  <a:srgbClr val="595959"/>
                </a:solidFill>
              </a:rPr>
              <a:t>天</a:t>
            </a:r>
            <a:endParaRPr b="0" i="0" sz="14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0" name="Google Shape;170;p15"/>
          <p:cNvCxnSpPr>
            <a:endCxn id="169" idx="2"/>
          </p:cNvCxnSpPr>
          <p:nvPr/>
        </p:nvCxnSpPr>
        <p:spPr>
          <a:xfrm rot="10800000">
            <a:off x="6044625" y="2406425"/>
            <a:ext cx="0" cy="2220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71" name="Google Shape;171;p15"/>
          <p:cNvCxnSpPr>
            <a:stCxn id="167" idx="3"/>
            <a:endCxn id="172" idx="1"/>
          </p:cNvCxnSpPr>
          <p:nvPr/>
        </p:nvCxnSpPr>
        <p:spPr>
          <a:xfrm>
            <a:off x="6256108" y="2836650"/>
            <a:ext cx="3702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73" name="Google Shape;173;p15"/>
          <p:cNvCxnSpPr>
            <a:stCxn id="172" idx="0"/>
            <a:endCxn id="174" idx="2"/>
          </p:cNvCxnSpPr>
          <p:nvPr/>
        </p:nvCxnSpPr>
        <p:spPr>
          <a:xfrm rot="10800000">
            <a:off x="6837825" y="2406450"/>
            <a:ext cx="0" cy="2220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72" name="Google Shape;172;p15"/>
          <p:cNvSpPr/>
          <p:nvPr/>
        </p:nvSpPr>
        <p:spPr>
          <a:xfrm>
            <a:off x="6626325" y="2628450"/>
            <a:ext cx="423000" cy="4164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15"/>
          <p:cNvSpPr txBox="1"/>
          <p:nvPr/>
        </p:nvSpPr>
        <p:spPr>
          <a:xfrm>
            <a:off x="6626350" y="1994825"/>
            <a:ext cx="4230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zh-TW">
                <a:solidFill>
                  <a:srgbClr val="595959"/>
                </a:solidFill>
              </a:rPr>
              <a:t>氣</a:t>
            </a:r>
            <a:endParaRPr b="0" i="0" sz="14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15"/>
          <p:cNvSpPr/>
          <p:nvPr/>
        </p:nvSpPr>
        <p:spPr>
          <a:xfrm>
            <a:off x="7419550" y="2628438"/>
            <a:ext cx="423000" cy="4164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6" name="Google Shape;176;p15"/>
          <p:cNvCxnSpPr>
            <a:endCxn id="175" idx="1"/>
          </p:cNvCxnSpPr>
          <p:nvPr/>
        </p:nvCxnSpPr>
        <p:spPr>
          <a:xfrm>
            <a:off x="7049350" y="2836638"/>
            <a:ext cx="3702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77" name="Google Shape;177;p15"/>
          <p:cNvSpPr txBox="1"/>
          <p:nvPr/>
        </p:nvSpPr>
        <p:spPr>
          <a:xfrm>
            <a:off x="7332250" y="1994825"/>
            <a:ext cx="597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zh-TW">
                <a:solidFill>
                  <a:srgbClr val="595959"/>
                </a:solidFill>
              </a:rPr>
              <a:t>好</a:t>
            </a:r>
            <a:endParaRPr b="0" i="0" sz="14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8" name="Google Shape;178;p15"/>
          <p:cNvCxnSpPr>
            <a:stCxn id="175" idx="0"/>
            <a:endCxn id="177" idx="2"/>
          </p:cNvCxnSpPr>
          <p:nvPr/>
        </p:nvCxnSpPr>
        <p:spPr>
          <a:xfrm rot="10800000">
            <a:off x="7631050" y="2406438"/>
            <a:ext cx="0" cy="2220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61" name="Google Shape;161;p15"/>
          <p:cNvSpPr/>
          <p:nvPr/>
        </p:nvSpPr>
        <p:spPr>
          <a:xfrm>
            <a:off x="4246675" y="2628450"/>
            <a:ext cx="423000" cy="4164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15"/>
          <p:cNvSpPr txBox="1"/>
          <p:nvPr/>
        </p:nvSpPr>
        <p:spPr>
          <a:xfrm>
            <a:off x="4159375" y="3286500"/>
            <a:ext cx="597600" cy="2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&lt;s&gt;</a:t>
            </a:r>
            <a:endParaRPr b="0" i="0" sz="14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0" name="Google Shape;180;p15"/>
          <p:cNvCxnSpPr>
            <a:stCxn id="179" idx="0"/>
            <a:endCxn id="161" idx="2"/>
          </p:cNvCxnSpPr>
          <p:nvPr/>
        </p:nvCxnSpPr>
        <p:spPr>
          <a:xfrm rot="10800000">
            <a:off x="4458175" y="3044700"/>
            <a:ext cx="0" cy="2418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81" name="Google Shape;181;p15"/>
          <p:cNvCxnSpPr>
            <a:stCxn id="182" idx="3"/>
            <a:endCxn id="161" idx="1"/>
          </p:cNvCxnSpPr>
          <p:nvPr/>
        </p:nvCxnSpPr>
        <p:spPr>
          <a:xfrm>
            <a:off x="3619975" y="2836650"/>
            <a:ext cx="6267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dash"/>
            <a:round/>
            <a:headEnd len="sm" w="sm" type="none"/>
            <a:tailEnd len="med" w="med" type="triangle"/>
          </a:ln>
        </p:spPr>
      </p:cxnSp>
      <p:sp>
        <p:nvSpPr>
          <p:cNvPr id="183" name="Google Shape;183;p15"/>
          <p:cNvSpPr/>
          <p:nvPr/>
        </p:nvSpPr>
        <p:spPr>
          <a:xfrm>
            <a:off x="8208325" y="2617913"/>
            <a:ext cx="423000" cy="4164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4" name="Google Shape;184;p15"/>
          <p:cNvCxnSpPr>
            <a:endCxn id="183" idx="1"/>
          </p:cNvCxnSpPr>
          <p:nvPr/>
        </p:nvCxnSpPr>
        <p:spPr>
          <a:xfrm>
            <a:off x="7838125" y="2826113"/>
            <a:ext cx="3702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85" name="Google Shape;185;p15"/>
          <p:cNvSpPr txBox="1"/>
          <p:nvPr/>
        </p:nvSpPr>
        <p:spPr>
          <a:xfrm>
            <a:off x="8121025" y="1984300"/>
            <a:ext cx="597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zh-TW">
                <a:solidFill>
                  <a:srgbClr val="595959"/>
                </a:solidFill>
              </a:rPr>
              <a:t>&lt;/s&gt;</a:t>
            </a:r>
            <a:endParaRPr b="0" i="0" sz="14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6" name="Google Shape;186;p15"/>
          <p:cNvCxnSpPr>
            <a:stCxn id="183" idx="0"/>
            <a:endCxn id="185" idx="2"/>
          </p:cNvCxnSpPr>
          <p:nvPr/>
        </p:nvCxnSpPr>
        <p:spPr>
          <a:xfrm rot="10800000">
            <a:off x="8419825" y="2395913"/>
            <a:ext cx="0" cy="2220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87" name="Google Shape;187;p15"/>
          <p:cNvSpPr txBox="1"/>
          <p:nvPr/>
        </p:nvSpPr>
        <p:spPr>
          <a:xfrm>
            <a:off x="5038123" y="3270450"/>
            <a:ext cx="4230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zh-TW">
                <a:solidFill>
                  <a:srgbClr val="595959"/>
                </a:solidFill>
              </a:rPr>
              <a:t>今</a:t>
            </a:r>
            <a:endParaRPr b="0" i="0" sz="14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15"/>
          <p:cNvSpPr txBox="1"/>
          <p:nvPr/>
        </p:nvSpPr>
        <p:spPr>
          <a:xfrm>
            <a:off x="5831348" y="3290213"/>
            <a:ext cx="4230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zh-TW">
                <a:solidFill>
                  <a:srgbClr val="595959"/>
                </a:solidFill>
              </a:rPr>
              <a:t>天</a:t>
            </a:r>
            <a:endParaRPr b="0" i="0" sz="14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15"/>
          <p:cNvSpPr txBox="1"/>
          <p:nvPr/>
        </p:nvSpPr>
        <p:spPr>
          <a:xfrm>
            <a:off x="6624573" y="3290225"/>
            <a:ext cx="4230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zh-TW">
                <a:solidFill>
                  <a:srgbClr val="595959"/>
                </a:solidFill>
              </a:rPr>
              <a:t>天</a:t>
            </a:r>
            <a:endParaRPr b="0" i="0" sz="14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15"/>
          <p:cNvSpPr txBox="1"/>
          <p:nvPr/>
        </p:nvSpPr>
        <p:spPr>
          <a:xfrm>
            <a:off x="7417798" y="3290225"/>
            <a:ext cx="4230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zh-TW">
                <a:solidFill>
                  <a:srgbClr val="595959"/>
                </a:solidFill>
              </a:rPr>
              <a:t>氣</a:t>
            </a:r>
            <a:endParaRPr b="0" i="0" sz="14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15"/>
          <p:cNvSpPr txBox="1"/>
          <p:nvPr/>
        </p:nvSpPr>
        <p:spPr>
          <a:xfrm>
            <a:off x="8123698" y="3290225"/>
            <a:ext cx="597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zh-TW">
                <a:solidFill>
                  <a:srgbClr val="595959"/>
                </a:solidFill>
              </a:rPr>
              <a:t>好</a:t>
            </a:r>
            <a:endParaRPr b="0" i="0" sz="14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92" name="Google Shape;192;p15"/>
          <p:cNvCxnSpPr/>
          <p:nvPr/>
        </p:nvCxnSpPr>
        <p:spPr>
          <a:xfrm rot="10800000">
            <a:off x="5251392" y="3052987"/>
            <a:ext cx="0" cy="2220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93" name="Google Shape;193;p15"/>
          <p:cNvCxnSpPr/>
          <p:nvPr/>
        </p:nvCxnSpPr>
        <p:spPr>
          <a:xfrm rot="10800000">
            <a:off x="6044625" y="3052962"/>
            <a:ext cx="0" cy="2220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94" name="Google Shape;194;p15"/>
          <p:cNvCxnSpPr/>
          <p:nvPr/>
        </p:nvCxnSpPr>
        <p:spPr>
          <a:xfrm rot="10800000">
            <a:off x="6837825" y="3052987"/>
            <a:ext cx="0" cy="2220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95" name="Google Shape;195;p15"/>
          <p:cNvCxnSpPr/>
          <p:nvPr/>
        </p:nvCxnSpPr>
        <p:spPr>
          <a:xfrm rot="10800000">
            <a:off x="7631050" y="3052974"/>
            <a:ext cx="0" cy="2220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96" name="Google Shape;196;p15"/>
          <p:cNvCxnSpPr/>
          <p:nvPr/>
        </p:nvCxnSpPr>
        <p:spPr>
          <a:xfrm rot="10800000">
            <a:off x="8419825" y="3042449"/>
            <a:ext cx="0" cy="2220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97" name="Google Shape;197;p15"/>
          <p:cNvSpPr/>
          <p:nvPr/>
        </p:nvSpPr>
        <p:spPr>
          <a:xfrm>
            <a:off x="714073" y="2630165"/>
            <a:ext cx="187800" cy="4164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98" name="Google Shape;198;p15"/>
          <p:cNvCxnSpPr>
            <a:endCxn id="197" idx="2"/>
          </p:cNvCxnSpPr>
          <p:nvPr/>
        </p:nvCxnSpPr>
        <p:spPr>
          <a:xfrm rot="10800000">
            <a:off x="807973" y="3046565"/>
            <a:ext cx="0" cy="2418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99" name="Google Shape;199;p15"/>
          <p:cNvSpPr/>
          <p:nvPr/>
        </p:nvSpPr>
        <p:spPr>
          <a:xfrm>
            <a:off x="1416918" y="2630165"/>
            <a:ext cx="187800" cy="4164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00" name="Google Shape;200;p15"/>
          <p:cNvCxnSpPr>
            <a:endCxn id="199" idx="2"/>
          </p:cNvCxnSpPr>
          <p:nvPr/>
        </p:nvCxnSpPr>
        <p:spPr>
          <a:xfrm rot="10800000">
            <a:off x="1510818" y="3046565"/>
            <a:ext cx="0" cy="2418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01" name="Google Shape;201;p15"/>
          <p:cNvSpPr/>
          <p:nvPr/>
        </p:nvSpPr>
        <p:spPr>
          <a:xfrm>
            <a:off x="1065495" y="2630165"/>
            <a:ext cx="187800" cy="4164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02" name="Google Shape;202;p15"/>
          <p:cNvCxnSpPr>
            <a:endCxn id="201" idx="2"/>
          </p:cNvCxnSpPr>
          <p:nvPr/>
        </p:nvCxnSpPr>
        <p:spPr>
          <a:xfrm rot="10800000">
            <a:off x="1159395" y="3046565"/>
            <a:ext cx="0" cy="2418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03" name="Google Shape;203;p15"/>
          <p:cNvCxnSpPr>
            <a:endCxn id="201" idx="1"/>
          </p:cNvCxnSpPr>
          <p:nvPr/>
        </p:nvCxnSpPr>
        <p:spPr>
          <a:xfrm>
            <a:off x="901395" y="2838365"/>
            <a:ext cx="1641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04" name="Google Shape;204;p15"/>
          <p:cNvCxnSpPr>
            <a:stCxn id="201" idx="3"/>
            <a:endCxn id="199" idx="1"/>
          </p:cNvCxnSpPr>
          <p:nvPr/>
        </p:nvCxnSpPr>
        <p:spPr>
          <a:xfrm>
            <a:off x="1253295" y="2838365"/>
            <a:ext cx="1635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05" name="Google Shape;205;p15"/>
          <p:cNvCxnSpPr>
            <a:stCxn id="199" idx="3"/>
            <a:endCxn id="206" idx="1"/>
          </p:cNvCxnSpPr>
          <p:nvPr/>
        </p:nvCxnSpPr>
        <p:spPr>
          <a:xfrm>
            <a:off x="1604718" y="2838365"/>
            <a:ext cx="1524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06" name="Google Shape;206;p15"/>
          <p:cNvSpPr/>
          <p:nvPr/>
        </p:nvSpPr>
        <p:spPr>
          <a:xfrm>
            <a:off x="1757167" y="2630165"/>
            <a:ext cx="187800" cy="4164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07" name="Google Shape;207;p15"/>
          <p:cNvCxnSpPr>
            <a:endCxn id="206" idx="2"/>
          </p:cNvCxnSpPr>
          <p:nvPr/>
        </p:nvCxnSpPr>
        <p:spPr>
          <a:xfrm rot="10800000">
            <a:off x="1851067" y="3046565"/>
            <a:ext cx="0" cy="2418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08" name="Google Shape;208;p15"/>
          <p:cNvSpPr/>
          <p:nvPr/>
        </p:nvSpPr>
        <p:spPr>
          <a:xfrm>
            <a:off x="2108590" y="2630165"/>
            <a:ext cx="187800" cy="4164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09" name="Google Shape;209;p15"/>
          <p:cNvCxnSpPr>
            <a:endCxn id="208" idx="2"/>
          </p:cNvCxnSpPr>
          <p:nvPr/>
        </p:nvCxnSpPr>
        <p:spPr>
          <a:xfrm rot="10800000">
            <a:off x="2202490" y="3046565"/>
            <a:ext cx="0" cy="2418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10" name="Google Shape;210;p15"/>
          <p:cNvSpPr/>
          <p:nvPr/>
        </p:nvSpPr>
        <p:spPr>
          <a:xfrm>
            <a:off x="2811436" y="2630165"/>
            <a:ext cx="187800" cy="4164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11" name="Google Shape;211;p15"/>
          <p:cNvCxnSpPr>
            <a:endCxn id="210" idx="2"/>
          </p:cNvCxnSpPr>
          <p:nvPr/>
        </p:nvCxnSpPr>
        <p:spPr>
          <a:xfrm rot="10800000">
            <a:off x="2905336" y="3046565"/>
            <a:ext cx="0" cy="2418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12" name="Google Shape;212;p15"/>
          <p:cNvSpPr/>
          <p:nvPr/>
        </p:nvSpPr>
        <p:spPr>
          <a:xfrm>
            <a:off x="2460013" y="2630165"/>
            <a:ext cx="187800" cy="4164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13" name="Google Shape;213;p15"/>
          <p:cNvCxnSpPr>
            <a:endCxn id="212" idx="2"/>
          </p:cNvCxnSpPr>
          <p:nvPr/>
        </p:nvCxnSpPr>
        <p:spPr>
          <a:xfrm rot="10800000">
            <a:off x="2553913" y="3046565"/>
            <a:ext cx="0" cy="2418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14" name="Google Shape;214;p15"/>
          <p:cNvCxnSpPr>
            <a:stCxn id="206" idx="3"/>
            <a:endCxn id="208" idx="1"/>
          </p:cNvCxnSpPr>
          <p:nvPr/>
        </p:nvCxnSpPr>
        <p:spPr>
          <a:xfrm>
            <a:off x="1944967" y="2838365"/>
            <a:ext cx="1635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15" name="Google Shape;215;p15"/>
          <p:cNvCxnSpPr>
            <a:endCxn id="212" idx="1"/>
          </p:cNvCxnSpPr>
          <p:nvPr/>
        </p:nvCxnSpPr>
        <p:spPr>
          <a:xfrm>
            <a:off x="2295913" y="2838365"/>
            <a:ext cx="1641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16" name="Google Shape;216;p15"/>
          <p:cNvCxnSpPr>
            <a:stCxn id="212" idx="3"/>
            <a:endCxn id="210" idx="1"/>
          </p:cNvCxnSpPr>
          <p:nvPr/>
        </p:nvCxnSpPr>
        <p:spPr>
          <a:xfrm>
            <a:off x="2647813" y="2838365"/>
            <a:ext cx="1635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17" name="Google Shape;217;p15"/>
          <p:cNvCxnSpPr>
            <a:stCxn id="210" idx="3"/>
            <a:endCxn id="218" idx="1"/>
          </p:cNvCxnSpPr>
          <p:nvPr/>
        </p:nvCxnSpPr>
        <p:spPr>
          <a:xfrm>
            <a:off x="2999236" y="2838365"/>
            <a:ext cx="1467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19" name="Google Shape;219;p15"/>
          <p:cNvSpPr/>
          <p:nvPr/>
        </p:nvSpPr>
        <p:spPr>
          <a:xfrm>
            <a:off x="3497236" y="2630165"/>
            <a:ext cx="187800" cy="4164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0" name="Google Shape;220;p15"/>
          <p:cNvCxnSpPr>
            <a:endCxn id="219" idx="2"/>
          </p:cNvCxnSpPr>
          <p:nvPr/>
        </p:nvCxnSpPr>
        <p:spPr>
          <a:xfrm rot="10800000">
            <a:off x="3591136" y="3046565"/>
            <a:ext cx="0" cy="2418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18" name="Google Shape;218;p15"/>
          <p:cNvSpPr/>
          <p:nvPr/>
        </p:nvSpPr>
        <p:spPr>
          <a:xfrm>
            <a:off x="3145813" y="2630165"/>
            <a:ext cx="187800" cy="4164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1" name="Google Shape;221;p15"/>
          <p:cNvCxnSpPr>
            <a:endCxn id="218" idx="2"/>
          </p:cNvCxnSpPr>
          <p:nvPr/>
        </p:nvCxnSpPr>
        <p:spPr>
          <a:xfrm rot="10800000">
            <a:off x="3239713" y="3046565"/>
            <a:ext cx="0" cy="2418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22" name="Google Shape;222;p15"/>
          <p:cNvCxnSpPr>
            <a:stCxn id="218" idx="3"/>
            <a:endCxn id="219" idx="1"/>
          </p:cNvCxnSpPr>
          <p:nvPr/>
        </p:nvCxnSpPr>
        <p:spPr>
          <a:xfrm>
            <a:off x="3333613" y="2838365"/>
            <a:ext cx="1635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23" name="Google Shape;223;p15"/>
          <p:cNvSpPr/>
          <p:nvPr/>
        </p:nvSpPr>
        <p:spPr>
          <a:xfrm>
            <a:off x="1757175" y="1712200"/>
            <a:ext cx="916800" cy="2820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4" name="Google Shape;224;p15"/>
          <p:cNvCxnSpPr/>
          <p:nvPr/>
        </p:nvCxnSpPr>
        <p:spPr>
          <a:xfrm rot="10800000">
            <a:off x="807973" y="2383683"/>
            <a:ext cx="0" cy="2418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25" name="Google Shape;225;p15"/>
          <p:cNvCxnSpPr/>
          <p:nvPr/>
        </p:nvCxnSpPr>
        <p:spPr>
          <a:xfrm rot="10800000">
            <a:off x="1510818" y="2383683"/>
            <a:ext cx="0" cy="2418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26" name="Google Shape;226;p15"/>
          <p:cNvCxnSpPr/>
          <p:nvPr/>
        </p:nvCxnSpPr>
        <p:spPr>
          <a:xfrm rot="10800000">
            <a:off x="1159395" y="2383683"/>
            <a:ext cx="0" cy="2418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27" name="Google Shape;227;p15"/>
          <p:cNvCxnSpPr/>
          <p:nvPr/>
        </p:nvCxnSpPr>
        <p:spPr>
          <a:xfrm rot="10800000">
            <a:off x="1851067" y="2383683"/>
            <a:ext cx="0" cy="2418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28" name="Google Shape;228;p15"/>
          <p:cNvCxnSpPr/>
          <p:nvPr/>
        </p:nvCxnSpPr>
        <p:spPr>
          <a:xfrm rot="10800000">
            <a:off x="2202490" y="2383683"/>
            <a:ext cx="0" cy="2418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29" name="Google Shape;229;p15"/>
          <p:cNvCxnSpPr/>
          <p:nvPr/>
        </p:nvCxnSpPr>
        <p:spPr>
          <a:xfrm rot="10800000">
            <a:off x="2905336" y="2383683"/>
            <a:ext cx="0" cy="2418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30" name="Google Shape;230;p15"/>
          <p:cNvCxnSpPr/>
          <p:nvPr/>
        </p:nvCxnSpPr>
        <p:spPr>
          <a:xfrm rot="10800000">
            <a:off x="2553913" y="2383683"/>
            <a:ext cx="0" cy="2418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31" name="Google Shape;231;p15"/>
          <p:cNvCxnSpPr/>
          <p:nvPr/>
        </p:nvCxnSpPr>
        <p:spPr>
          <a:xfrm rot="10800000">
            <a:off x="3591136" y="2383683"/>
            <a:ext cx="0" cy="2418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32" name="Google Shape;232;p15"/>
          <p:cNvCxnSpPr/>
          <p:nvPr/>
        </p:nvCxnSpPr>
        <p:spPr>
          <a:xfrm rot="10800000">
            <a:off x="3239713" y="2383683"/>
            <a:ext cx="0" cy="2418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33" name="Google Shape;233;p15"/>
          <p:cNvSpPr txBox="1"/>
          <p:nvPr/>
        </p:nvSpPr>
        <p:spPr>
          <a:xfrm>
            <a:off x="958616" y="1975050"/>
            <a:ext cx="4230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zh-TW">
                <a:solidFill>
                  <a:srgbClr val="595959"/>
                </a:solidFill>
              </a:rPr>
              <a:t>今</a:t>
            </a:r>
            <a:endParaRPr b="0" i="0" sz="14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p15"/>
          <p:cNvSpPr txBox="1"/>
          <p:nvPr/>
        </p:nvSpPr>
        <p:spPr>
          <a:xfrm>
            <a:off x="600534" y="1975050"/>
            <a:ext cx="4230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zh-TW">
                <a:solidFill>
                  <a:srgbClr val="595959"/>
                </a:solidFill>
              </a:rPr>
              <a:t>今</a:t>
            </a:r>
            <a:endParaRPr b="0" i="0" sz="14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p15"/>
          <p:cNvSpPr txBox="1"/>
          <p:nvPr/>
        </p:nvSpPr>
        <p:spPr>
          <a:xfrm>
            <a:off x="1286334" y="1975050"/>
            <a:ext cx="4230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zh-TW">
                <a:solidFill>
                  <a:srgbClr val="595959"/>
                </a:solidFill>
              </a:rPr>
              <a:t>_</a:t>
            </a:r>
            <a:endParaRPr b="0" i="0" sz="14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p15"/>
          <p:cNvSpPr txBox="1"/>
          <p:nvPr/>
        </p:nvSpPr>
        <p:spPr>
          <a:xfrm>
            <a:off x="1636968" y="1975050"/>
            <a:ext cx="4230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zh-TW">
                <a:solidFill>
                  <a:srgbClr val="595959"/>
                </a:solidFill>
              </a:rPr>
              <a:t>天</a:t>
            </a:r>
            <a:endParaRPr b="0" i="0" sz="14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p15"/>
          <p:cNvSpPr txBox="1"/>
          <p:nvPr/>
        </p:nvSpPr>
        <p:spPr>
          <a:xfrm>
            <a:off x="1995051" y="1975050"/>
            <a:ext cx="4230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zh-TW">
                <a:solidFill>
                  <a:srgbClr val="595959"/>
                </a:solidFill>
              </a:rPr>
              <a:t>_</a:t>
            </a:r>
            <a:endParaRPr b="0" i="0" sz="14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p15"/>
          <p:cNvSpPr txBox="1"/>
          <p:nvPr/>
        </p:nvSpPr>
        <p:spPr>
          <a:xfrm>
            <a:off x="2353134" y="1975050"/>
            <a:ext cx="4230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zh-TW">
                <a:solidFill>
                  <a:srgbClr val="595959"/>
                </a:solidFill>
              </a:rPr>
              <a:t>天</a:t>
            </a:r>
            <a:endParaRPr b="0" i="0" sz="14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p15"/>
          <p:cNvSpPr txBox="1"/>
          <p:nvPr/>
        </p:nvSpPr>
        <p:spPr>
          <a:xfrm>
            <a:off x="2676840" y="1975050"/>
            <a:ext cx="4230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zh-TW">
                <a:solidFill>
                  <a:srgbClr val="595959"/>
                </a:solidFill>
              </a:rPr>
              <a:t>氣</a:t>
            </a:r>
            <a:endParaRPr b="0" i="0" sz="14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p15"/>
          <p:cNvSpPr txBox="1"/>
          <p:nvPr/>
        </p:nvSpPr>
        <p:spPr>
          <a:xfrm>
            <a:off x="3027475" y="1975050"/>
            <a:ext cx="4230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zh-TW">
                <a:solidFill>
                  <a:srgbClr val="595959"/>
                </a:solidFill>
              </a:rPr>
              <a:t>_</a:t>
            </a:r>
            <a:endParaRPr b="0" i="0" sz="14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p15"/>
          <p:cNvSpPr txBox="1"/>
          <p:nvPr/>
        </p:nvSpPr>
        <p:spPr>
          <a:xfrm>
            <a:off x="3378110" y="1975050"/>
            <a:ext cx="4230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zh-TW">
                <a:solidFill>
                  <a:srgbClr val="595959"/>
                </a:solidFill>
              </a:rPr>
              <a:t>好</a:t>
            </a:r>
            <a:endParaRPr b="0" i="0" sz="14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15"/>
          <p:cNvSpPr txBox="1"/>
          <p:nvPr/>
        </p:nvSpPr>
        <p:spPr>
          <a:xfrm>
            <a:off x="1352441" y="1376500"/>
            <a:ext cx="17358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Open Sans"/>
                <a:ea typeface="Open Sans"/>
                <a:cs typeface="Open Sans"/>
                <a:sym typeface="Open Sans"/>
              </a:rPr>
              <a:t>CTC Loss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3" name="Google Shape;243;p15"/>
          <p:cNvSpPr/>
          <p:nvPr/>
        </p:nvSpPr>
        <p:spPr>
          <a:xfrm>
            <a:off x="5985700" y="1795775"/>
            <a:ext cx="916800" cy="2820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15"/>
          <p:cNvSpPr txBox="1"/>
          <p:nvPr/>
        </p:nvSpPr>
        <p:spPr>
          <a:xfrm>
            <a:off x="5351500" y="1460075"/>
            <a:ext cx="22002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Open Sans"/>
                <a:ea typeface="Open Sans"/>
                <a:cs typeface="Open Sans"/>
                <a:sym typeface="Open Sans"/>
              </a:rPr>
              <a:t>Cross Entropy Loss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5" name="Google Shape;245;p15"/>
          <p:cNvSpPr/>
          <p:nvPr/>
        </p:nvSpPr>
        <p:spPr>
          <a:xfrm>
            <a:off x="5039892" y="3766888"/>
            <a:ext cx="423000" cy="2358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15"/>
          <p:cNvSpPr/>
          <p:nvPr/>
        </p:nvSpPr>
        <p:spPr>
          <a:xfrm>
            <a:off x="5833108" y="3766888"/>
            <a:ext cx="423000" cy="2358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15"/>
          <p:cNvSpPr/>
          <p:nvPr/>
        </p:nvSpPr>
        <p:spPr>
          <a:xfrm>
            <a:off x="6626325" y="3766888"/>
            <a:ext cx="423000" cy="2358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p15"/>
          <p:cNvSpPr/>
          <p:nvPr/>
        </p:nvSpPr>
        <p:spPr>
          <a:xfrm>
            <a:off x="7419550" y="3766881"/>
            <a:ext cx="423000" cy="2358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15"/>
          <p:cNvSpPr/>
          <p:nvPr/>
        </p:nvSpPr>
        <p:spPr>
          <a:xfrm>
            <a:off x="4246675" y="3766888"/>
            <a:ext cx="423000" cy="2358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" name="Google Shape;250;p15"/>
          <p:cNvSpPr/>
          <p:nvPr/>
        </p:nvSpPr>
        <p:spPr>
          <a:xfrm>
            <a:off x="8208325" y="3760920"/>
            <a:ext cx="423000" cy="2358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4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Submit your result (test set)</a:t>
            </a:r>
            <a:endParaRPr/>
          </a:p>
        </p:txBody>
      </p:sp>
      <p:sp>
        <p:nvSpPr>
          <p:cNvPr id="530" name="Google Shape;530;p42"/>
          <p:cNvSpPr txBox="1"/>
          <p:nvPr>
            <p:ph idx="1" type="body"/>
          </p:nvPr>
        </p:nvSpPr>
        <p:spPr>
          <a:xfrm>
            <a:off x="2575" y="1266325"/>
            <a:ext cx="9354600" cy="36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Extract the result in kaggle format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Sample script:</a:t>
            </a:r>
            <a:br>
              <a:rPr lang="zh-TW"/>
            </a:br>
            <a:r>
              <a:rPr lang="zh-TW" u="sng">
                <a:solidFill>
                  <a:schemeClr val="hlink"/>
                </a:solidFill>
                <a:hlinkClick r:id="rId3"/>
              </a:rPr>
              <a:t>https://github.com/DLHLP2020/hw1-speech-recognition/blob/master/format.py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usage: </a:t>
            </a:r>
            <a:br>
              <a:rPr lang="zh-TW"/>
            </a:br>
            <a:r>
              <a:rPr lang="zh-TW">
                <a:latin typeface="Source Code Pro"/>
                <a:ea typeface="Source Code Pro"/>
                <a:cs typeface="Source Code Pro"/>
                <a:sym typeface="Source Code Pro"/>
              </a:rPr>
              <a:t>python3 format.py </a:t>
            </a:r>
            <a:r>
              <a:rPr lang="zh-TW">
                <a:highlight>
                  <a:srgbClr val="EFEFEF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result/&lt;config&gt;_test_output.csv</a:t>
            </a:r>
            <a:r>
              <a:rPr lang="zh-TW"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zh-TW" u="sng">
                <a:highlight>
                  <a:srgbClr val="EFEFEF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answer.csv</a:t>
            </a:r>
            <a:endParaRPr u="sng">
              <a:highlight>
                <a:srgbClr val="EFEFEF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upload </a:t>
            </a:r>
            <a:r>
              <a:rPr lang="zh-TW" u="sng"/>
              <a:t>answer.csv</a:t>
            </a:r>
            <a:r>
              <a:rPr lang="zh-TW"/>
              <a:t> to kaggle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4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Kaggle rules</a:t>
            </a:r>
            <a:endParaRPr/>
          </a:p>
        </p:txBody>
      </p:sp>
      <p:sp>
        <p:nvSpPr>
          <p:cNvPr id="536" name="Google Shape;536;p43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website: </a:t>
            </a:r>
            <a:r>
              <a:rPr lang="zh-TW" u="sng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https://www.kaggle.com/c/dlhlp2020spring-asr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Your team name should be in [team_github_id]_[any_string]</a:t>
            </a:r>
            <a:br>
              <a:rPr lang="zh-TW"/>
            </a:br>
            <a:r>
              <a:rPr lang="zh-TW"/>
              <a:t>e.g. daikin_</a:t>
            </a:r>
            <a:r>
              <a:rPr lang="zh-TW"/>
              <a:t>大金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5 submission per team &amp; per day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Using any </a:t>
            </a:r>
            <a:r>
              <a:rPr lang="zh-TW" u="sng"/>
              <a:t>extra kaggle account</a:t>
            </a:r>
            <a:r>
              <a:rPr lang="zh-TW"/>
              <a:t> to submit is cheating!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4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Kaggle Evaluation Metric</a:t>
            </a:r>
            <a:endParaRPr/>
          </a:p>
        </p:txBody>
      </p:sp>
      <p:sp>
        <p:nvSpPr>
          <p:cNvPr id="542" name="Google Shape;542;p4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Mean </a:t>
            </a:r>
            <a:r>
              <a:rPr b="1" lang="zh-TW"/>
              <a:t>Levenshtein Distance</a:t>
            </a:r>
            <a:r>
              <a:rPr lang="zh-TW"/>
              <a:t> calculated for each sentence in char-level.</a:t>
            </a:r>
            <a:endParaRPr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zh-TW" sz="1400"/>
              <a:t>the minimum number of single-character edits (insertions, deletions or substitutions) required to change one word into the other.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zh-TW" sz="1400"/>
              <a:t>Word Error Rate:</a:t>
            </a:r>
            <a:endParaRPr sz="1400"/>
          </a:p>
        </p:txBody>
      </p:sp>
      <p:pic>
        <p:nvPicPr>
          <p:cNvPr id="543" name="Google Shape;543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1525" y="2464175"/>
            <a:ext cx="4986299" cy="70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4" name="Google Shape;544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05075" y="3670650"/>
            <a:ext cx="3889175" cy="120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4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Baselines (5 points)</a:t>
            </a:r>
            <a:endParaRPr/>
          </a:p>
        </p:txBody>
      </p:sp>
      <p:sp>
        <p:nvSpPr>
          <p:cNvPr id="550" name="Google Shape;550;p45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Public Simple Baseline: 1.394 (2 pt)</a:t>
            </a:r>
            <a:br>
              <a:rPr lang="zh-TW"/>
            </a:br>
            <a:r>
              <a:rPr lang="zh-TW"/>
              <a:t>Public </a:t>
            </a:r>
            <a:r>
              <a:rPr lang="zh-TW"/>
              <a:t>Strong Baseline: 1.278 (1 pt)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zh-TW"/>
              <a:t>Private Simple Baseline: (?)    (1 pt)</a:t>
            </a:r>
            <a:br>
              <a:rPr lang="zh-TW"/>
            </a:br>
            <a:r>
              <a:rPr lang="zh-TW"/>
              <a:t>Private Strong Baseline: (?)    (1 pt)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zh-TW"/>
              <a:t>p.s. private score will be shown </a:t>
            </a:r>
            <a:br>
              <a:rPr lang="zh-TW"/>
            </a:br>
            <a:r>
              <a:rPr lang="zh-TW"/>
              <a:t>after kaggle deadline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zh-TW"/>
              <a:t>Both would be easy to beat~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551" name="Google Shape;551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30625" y="1915275"/>
            <a:ext cx="4749500" cy="2890774"/>
          </a:xfrm>
          <a:prstGeom prst="rect">
            <a:avLst/>
          </a:prstGeom>
          <a:noFill/>
          <a:ln>
            <a:noFill/>
          </a:ln>
        </p:spPr>
      </p:pic>
      <p:sp>
        <p:nvSpPr>
          <p:cNvPr id="552" name="Google Shape;552;p45"/>
          <p:cNvSpPr txBox="1"/>
          <p:nvPr/>
        </p:nvSpPr>
        <p:spPr>
          <a:xfrm>
            <a:off x="4230625" y="1393875"/>
            <a:ext cx="49134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u="sng">
                <a:solidFill>
                  <a:schemeClr val="hlink"/>
                </a:solidFill>
                <a:hlinkClick r:id="rId4"/>
              </a:rPr>
              <a:t>https://www.kaggle.com/c/dlhlp2020spring-asr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4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Report Questions (</a:t>
            </a:r>
            <a:r>
              <a:rPr lang="zh-TW"/>
              <a:t>1/2</a:t>
            </a:r>
            <a:r>
              <a:rPr lang="zh-TW"/>
              <a:t>)</a:t>
            </a:r>
            <a:endParaRPr/>
          </a:p>
        </p:txBody>
      </p:sp>
      <p:sp>
        <p:nvSpPr>
          <p:cNvPr id="558" name="Google Shape;558;p46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/>
              <a:t>Train a </a:t>
            </a:r>
            <a:r>
              <a:rPr b="1" lang="zh-TW"/>
              <a:t>seq2seq attention-based</a:t>
            </a:r>
            <a:r>
              <a:rPr lang="zh-TW"/>
              <a:t> ASR model. Paste the learning curve and alignment plot from tensorboard. Report the CER/WER of dev set and kaggle score of testing set. (2 points)</a:t>
            </a:r>
            <a:br>
              <a:rPr lang="zh-TW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/>
              <a:t>Repeat 1. by training a </a:t>
            </a:r>
            <a:r>
              <a:rPr b="1" lang="zh-TW"/>
              <a:t>joint CTC-attention</a:t>
            </a:r>
            <a:r>
              <a:rPr lang="zh-TW"/>
              <a:t> ASR model (decoding with seq2seq decoder). Which model converges faster? Explain why. </a:t>
            </a:r>
            <a:r>
              <a:rPr lang="zh-TW"/>
              <a:t>(2 points)</a:t>
            </a:r>
            <a:br>
              <a:rPr lang="zh-TW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/>
              <a:t>Use the model in 2. to </a:t>
            </a:r>
            <a:r>
              <a:rPr b="1" lang="zh-TW"/>
              <a:t>decode only in CTC</a:t>
            </a:r>
            <a:r>
              <a:rPr lang="zh-TW"/>
              <a:t> (ctc_weight=1.0). Report the CER/WER of dev set and kaggle score of testing set. </a:t>
            </a:r>
            <a:r>
              <a:rPr lang="zh-TW"/>
              <a:t>Which model performs better in 1. 2. 3.? Explain why. </a:t>
            </a:r>
            <a:r>
              <a:rPr lang="zh-TW"/>
              <a:t>(2 points)</a:t>
            </a:r>
            <a:endParaRPr/>
          </a:p>
        </p:txBody>
      </p:sp>
      <p:sp>
        <p:nvSpPr>
          <p:cNvPr id="559" name="Google Shape;559;p46"/>
          <p:cNvSpPr txBox="1"/>
          <p:nvPr/>
        </p:nvSpPr>
        <p:spPr>
          <a:xfrm>
            <a:off x="4060700" y="306200"/>
            <a:ext cx="5669400" cy="8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666666"/>
                </a:solidFill>
              </a:rPr>
              <a:t> </a:t>
            </a:r>
            <a:r>
              <a:rPr lang="zh-TW" sz="18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In 1. ~ 3., just decode without language model.</a:t>
            </a:r>
            <a:endParaRPr sz="1800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 In 1. ~ 4., set beam size = 2 for speeding.</a:t>
            </a:r>
            <a:endParaRPr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4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Report Questions (2/2)</a:t>
            </a:r>
            <a:endParaRPr/>
          </a:p>
        </p:txBody>
      </p:sp>
      <p:sp>
        <p:nvSpPr>
          <p:cNvPr id="565" name="Google Shape;565;p47"/>
          <p:cNvSpPr txBox="1"/>
          <p:nvPr>
            <p:ph idx="1" type="body"/>
          </p:nvPr>
        </p:nvSpPr>
        <p:spPr>
          <a:xfrm>
            <a:off x="235500" y="1084325"/>
            <a:ext cx="8832300" cy="419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 startAt="4"/>
            </a:pPr>
            <a:r>
              <a:rPr lang="zh-TW"/>
              <a:t>Train an </a:t>
            </a:r>
            <a:r>
              <a:rPr b="1" lang="zh-TW"/>
              <a:t>external language model.</a:t>
            </a:r>
            <a:r>
              <a:rPr lang="zh-TW"/>
              <a:t> Use it to h</a:t>
            </a:r>
            <a:r>
              <a:rPr lang="zh-TW"/>
              <a:t>elp the model in 1. to decode. R</a:t>
            </a:r>
            <a:r>
              <a:rPr lang="zh-TW"/>
              <a:t>eport the CER/WER of dev set and kaggle score of testing set. (2 points)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 startAt="4"/>
            </a:pPr>
            <a:r>
              <a:rPr lang="zh-TW"/>
              <a:t>Try decoding the model in 4. with </a:t>
            </a:r>
            <a:r>
              <a:rPr b="1" lang="zh-TW"/>
              <a:t>different beam size</a:t>
            </a:r>
            <a:r>
              <a:rPr lang="zh-TW"/>
              <a:t> (e.g. 2, 5, 10, 20). Which beam size is the best? (2 points)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zh-TW"/>
              <a:t>Bonus. Other Improvement and Innovation</a:t>
            </a:r>
            <a:endParaRPr b="1"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If you don't have anything to share, you can just say 'Nothing'. It will be fine.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Guidiance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Read new papers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Browse github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Apply some cool tips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4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Scoring: Submission</a:t>
            </a:r>
            <a:endParaRPr/>
          </a:p>
        </p:txBody>
      </p:sp>
      <p:sp>
        <p:nvSpPr>
          <p:cNvPr id="571" name="Google Shape;571;p48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Kaggle Deadline: 3/22(Sun) 23:59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Github submission Deadline: 3/25(Wed) before class</a:t>
            </a:r>
            <a:endParaRPr sz="14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Create a folder ‘hw1’ under your team Github repo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‘hw1/’ contains: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report.pdf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reproduce.sh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other files and directories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Report Template: </a:t>
            </a:r>
            <a:r>
              <a:rPr lang="zh-TW" sz="1100" u="sng">
                <a:solidFill>
                  <a:schemeClr val="hlink"/>
                </a:solidFill>
                <a:hlinkClick r:id="rId3"/>
              </a:rPr>
              <a:t>https://docs.google.com/document/d/1NyIgXrlai9Lgysplh9p742zgn2j3cE3B7epqiLDAesE/</a:t>
            </a:r>
            <a:endParaRPr sz="11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We restrict Python version 3.6.8 and must compatible with </a:t>
            </a:r>
            <a:r>
              <a:rPr lang="zh-TW" u="sng">
                <a:solidFill>
                  <a:schemeClr val="hlink"/>
                </a:solidFill>
                <a:hlinkClick r:id="rId4"/>
              </a:rPr>
              <a:t>these package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Scoring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report 10pts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kaggle 5pts (over baseline + successfully reproduce)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4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Github </a:t>
            </a:r>
            <a:r>
              <a:rPr lang="zh-TW"/>
              <a:t>maximum capacity</a:t>
            </a:r>
            <a:endParaRPr/>
          </a:p>
        </p:txBody>
      </p:sp>
      <p:sp>
        <p:nvSpPr>
          <p:cNvPr id="577" name="Google Shape;577;p49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within 100MB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use Dropbox to put your model, use ‘wget’ to download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Dropbox Tutorial: </a:t>
            </a:r>
            <a:r>
              <a:rPr lang="zh-TW" u="sng">
                <a:solidFill>
                  <a:schemeClr val="hlink"/>
                </a:solidFill>
                <a:hlinkClick r:id="rId3"/>
              </a:rPr>
              <a:t>https://docs.google.com/presentation/d/1SsIeIij9ZOEN_TGdbAS1oWcI6bT1uSTI6b5__u2wdDc/edit?usp=sharing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your shell script files should be able to download the model automatically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5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Scoring: Reproduce</a:t>
            </a:r>
            <a:endParaRPr/>
          </a:p>
        </p:txBody>
      </p:sp>
      <p:sp>
        <p:nvSpPr>
          <p:cNvPr id="583" name="Google Shape;583;p50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Source Code Pro"/>
              <a:buChar char="●"/>
            </a:pPr>
            <a:r>
              <a:rPr lang="zh-TW">
                <a:latin typeface="Source Code Pro"/>
                <a:ea typeface="Source Code Pro"/>
                <a:cs typeface="Source Code Pro"/>
                <a:sym typeface="Source Code Pro"/>
              </a:rPr>
              <a:t>bash reproduce.sh $1 $2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`$1` is the audio testing set directory (e.g. data/DLHLP/test)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`$2` is name of the output prediction csv file (e.g. ans.csv 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This script should produce the same result (in kaggle submission format) as your </a:t>
            </a:r>
            <a:r>
              <a:rPr b="1" lang="zh-TW"/>
              <a:t>best submission on </a:t>
            </a:r>
            <a:r>
              <a:rPr b="1" lang="zh-TW"/>
              <a:t>public leaderboard.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Hint: use </a:t>
            </a:r>
            <a:r>
              <a:rPr lang="zh-TW">
                <a:highlight>
                  <a:srgbClr val="EFEFEF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sed</a:t>
            </a:r>
            <a:r>
              <a:rPr lang="zh-TW"/>
              <a:t> to modify the data path (e.g. ‘data/DLHLP’) in your config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It HAVE to automatically download EVERYTHING you want to wget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If your code reproduce fail, your </a:t>
            </a:r>
            <a:r>
              <a:rPr b="1" lang="zh-TW"/>
              <a:t>CANNOT</a:t>
            </a:r>
            <a:r>
              <a:rPr lang="zh-TW"/>
              <a:t> get kaggle score (5%)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Prepare it carefully!</a:t>
            </a:r>
            <a:endParaRPr/>
          </a:p>
        </p:txBody>
      </p:sp>
      <p:sp>
        <p:nvSpPr>
          <p:cNvPr id="584" name="Google Shape;584;p50"/>
          <p:cNvSpPr txBox="1"/>
          <p:nvPr/>
        </p:nvSpPr>
        <p:spPr>
          <a:xfrm>
            <a:off x="4011175" y="154325"/>
            <a:ext cx="4887900" cy="10731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Open Sans"/>
                <a:ea typeface="Open Sans"/>
                <a:cs typeface="Open Sans"/>
                <a:sym typeface="Open Sans"/>
              </a:rPr>
              <a:t>[03/23更新] reproduce.sh內若需要指定--njobs xx 的時候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Open Sans"/>
                <a:ea typeface="Open Sans"/>
                <a:cs typeface="Open Sans"/>
                <a:sym typeface="Open Sans"/>
              </a:rPr>
              <a:t>請統一指定成 --njobs $NJOBS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Open Sans"/>
                <a:ea typeface="Open Sans"/>
                <a:cs typeface="Open Sans"/>
                <a:sym typeface="Open Sans"/>
              </a:rPr>
              <a:t>方便助教直接從外面調整$NJOBS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Open Sans"/>
                <a:ea typeface="Open Sans"/>
                <a:cs typeface="Open Sans"/>
                <a:sym typeface="Open Sans"/>
              </a:rPr>
              <a:t>(這邊完全是方便助教改作業，弄錯不會扣分)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5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Scoring: Bonus</a:t>
            </a:r>
            <a:endParaRPr/>
          </a:p>
        </p:txBody>
      </p:sp>
      <p:sp>
        <p:nvSpPr>
          <p:cNvPr id="590" name="Google Shape;590;p5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Presentation in class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Selection criteria</a:t>
            </a:r>
            <a:endParaRPr sz="1400"/>
          </a:p>
          <a:p>
            <a:pPr indent="-317500" lvl="0" marL="13716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zh-TW" sz="1400"/>
              <a:t>Innovation	</a:t>
            </a:r>
            <a:endParaRPr sz="1400"/>
          </a:p>
          <a:p>
            <a:pPr indent="-317500" lvl="0" marL="13716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zh-TW" sz="1400"/>
              <a:t>Different ways compare to LAS </a:t>
            </a:r>
            <a:endParaRPr sz="1400"/>
          </a:p>
          <a:p>
            <a:pPr indent="-317500" lvl="0" marL="18288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TW" sz="1400"/>
              <a:t>Exiting github is valid, but you have to understand and explain it.</a:t>
            </a:r>
            <a:endParaRPr sz="1400"/>
          </a:p>
          <a:p>
            <a:pPr indent="-317500" lvl="0" marL="13716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zh-TW" sz="1400"/>
              <a:t>Good performance</a:t>
            </a:r>
            <a:endParaRPr sz="14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1 extra pts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The team quota and the presentation time will be announced based on the time we have.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1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RNN-LM (for re-scoring)</a:t>
            </a:r>
            <a:endParaRPr/>
          </a:p>
        </p:txBody>
      </p:sp>
      <p:grpSp>
        <p:nvGrpSpPr>
          <p:cNvPr id="256" name="Google Shape;256;p16"/>
          <p:cNvGrpSpPr/>
          <p:nvPr/>
        </p:nvGrpSpPr>
        <p:grpSpPr>
          <a:xfrm>
            <a:off x="2494075" y="2127450"/>
            <a:ext cx="423000" cy="653400"/>
            <a:chOff x="2494075" y="2127450"/>
            <a:chExt cx="423000" cy="653400"/>
          </a:xfrm>
        </p:grpSpPr>
        <p:sp>
          <p:nvSpPr>
            <p:cNvPr id="257" name="Google Shape;257;p16"/>
            <p:cNvSpPr txBox="1"/>
            <p:nvPr/>
          </p:nvSpPr>
          <p:spPr>
            <a:xfrm>
              <a:off x="2494075" y="2127450"/>
              <a:ext cx="423000" cy="41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zh-TW">
                  <a:solidFill>
                    <a:srgbClr val="595959"/>
                  </a:solidFill>
                </a:rPr>
                <a:t>今</a:t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58" name="Google Shape;258;p16"/>
            <p:cNvCxnSpPr>
              <a:stCxn id="259" idx="0"/>
              <a:endCxn id="257" idx="2"/>
            </p:cNvCxnSpPr>
            <p:nvPr/>
          </p:nvCxnSpPr>
          <p:spPr>
            <a:xfrm rot="10800000">
              <a:off x="2705575" y="2539050"/>
              <a:ext cx="0" cy="2418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med" w="med" type="triangle"/>
            </a:ln>
          </p:spPr>
        </p:cxnSp>
      </p:grpSp>
      <p:sp>
        <p:nvSpPr>
          <p:cNvPr id="260" name="Google Shape;260;p16"/>
          <p:cNvSpPr txBox="1"/>
          <p:nvPr/>
        </p:nvSpPr>
        <p:spPr>
          <a:xfrm>
            <a:off x="3199992" y="3438900"/>
            <a:ext cx="597600" cy="2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61" name="Google Shape;261;p16"/>
          <p:cNvGrpSpPr/>
          <p:nvPr/>
        </p:nvGrpSpPr>
        <p:grpSpPr>
          <a:xfrm>
            <a:off x="3287300" y="2147213"/>
            <a:ext cx="423000" cy="633637"/>
            <a:chOff x="3287300" y="2147213"/>
            <a:chExt cx="423000" cy="633637"/>
          </a:xfrm>
        </p:grpSpPr>
        <p:sp>
          <p:nvSpPr>
            <p:cNvPr id="262" name="Google Shape;262;p16"/>
            <p:cNvSpPr txBox="1"/>
            <p:nvPr/>
          </p:nvSpPr>
          <p:spPr>
            <a:xfrm>
              <a:off x="3287300" y="2147213"/>
              <a:ext cx="423000" cy="41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zh-TW">
                  <a:solidFill>
                    <a:srgbClr val="595959"/>
                  </a:solidFill>
                </a:rPr>
                <a:t>天</a:t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63" name="Google Shape;263;p16"/>
            <p:cNvCxnSpPr>
              <a:stCxn id="264" idx="0"/>
              <a:endCxn id="262" idx="2"/>
            </p:cNvCxnSpPr>
            <p:nvPr/>
          </p:nvCxnSpPr>
          <p:spPr>
            <a:xfrm rot="10800000">
              <a:off x="3498792" y="2558850"/>
              <a:ext cx="0" cy="2220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med" w="med" type="triangle"/>
            </a:ln>
          </p:spPr>
        </p:cxnSp>
      </p:grpSp>
      <p:grpSp>
        <p:nvGrpSpPr>
          <p:cNvPr id="265" name="Google Shape;265;p16"/>
          <p:cNvGrpSpPr/>
          <p:nvPr/>
        </p:nvGrpSpPr>
        <p:grpSpPr>
          <a:xfrm>
            <a:off x="4080525" y="2147225"/>
            <a:ext cx="423000" cy="633600"/>
            <a:chOff x="4080525" y="2147225"/>
            <a:chExt cx="423000" cy="633600"/>
          </a:xfrm>
        </p:grpSpPr>
        <p:sp>
          <p:nvSpPr>
            <p:cNvPr id="266" name="Google Shape;266;p16"/>
            <p:cNvSpPr txBox="1"/>
            <p:nvPr/>
          </p:nvSpPr>
          <p:spPr>
            <a:xfrm>
              <a:off x="4080525" y="2147225"/>
              <a:ext cx="423000" cy="41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zh-TW">
                  <a:solidFill>
                    <a:srgbClr val="595959"/>
                  </a:solidFill>
                </a:rPr>
                <a:t>天</a:t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67" name="Google Shape;267;p16"/>
            <p:cNvCxnSpPr>
              <a:endCxn id="266" idx="2"/>
            </p:cNvCxnSpPr>
            <p:nvPr/>
          </p:nvCxnSpPr>
          <p:spPr>
            <a:xfrm rot="10800000">
              <a:off x="4292025" y="2558825"/>
              <a:ext cx="0" cy="2220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med" w="med" type="triangle"/>
            </a:ln>
          </p:spPr>
        </p:cxnSp>
      </p:grpSp>
      <p:grpSp>
        <p:nvGrpSpPr>
          <p:cNvPr id="268" name="Google Shape;268;p16"/>
          <p:cNvGrpSpPr/>
          <p:nvPr/>
        </p:nvGrpSpPr>
        <p:grpSpPr>
          <a:xfrm>
            <a:off x="4873750" y="2147225"/>
            <a:ext cx="423000" cy="633625"/>
            <a:chOff x="4873750" y="2147225"/>
            <a:chExt cx="423000" cy="633625"/>
          </a:xfrm>
        </p:grpSpPr>
        <p:cxnSp>
          <p:nvCxnSpPr>
            <p:cNvPr id="269" name="Google Shape;269;p16"/>
            <p:cNvCxnSpPr>
              <a:stCxn id="270" idx="0"/>
              <a:endCxn id="271" idx="2"/>
            </p:cNvCxnSpPr>
            <p:nvPr/>
          </p:nvCxnSpPr>
          <p:spPr>
            <a:xfrm rot="10800000">
              <a:off x="5085225" y="2558850"/>
              <a:ext cx="0" cy="2220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271" name="Google Shape;271;p16"/>
            <p:cNvSpPr txBox="1"/>
            <p:nvPr/>
          </p:nvSpPr>
          <p:spPr>
            <a:xfrm>
              <a:off x="4873750" y="2147225"/>
              <a:ext cx="423000" cy="41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zh-TW">
                  <a:solidFill>
                    <a:srgbClr val="595959"/>
                  </a:solidFill>
                </a:rPr>
                <a:t>氣</a:t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2" name="Google Shape;272;p16"/>
          <p:cNvGrpSpPr/>
          <p:nvPr/>
        </p:nvGrpSpPr>
        <p:grpSpPr>
          <a:xfrm>
            <a:off x="5579650" y="2147225"/>
            <a:ext cx="597600" cy="633613"/>
            <a:chOff x="5579650" y="2147225"/>
            <a:chExt cx="597600" cy="633613"/>
          </a:xfrm>
        </p:grpSpPr>
        <p:sp>
          <p:nvSpPr>
            <p:cNvPr id="273" name="Google Shape;273;p16"/>
            <p:cNvSpPr txBox="1"/>
            <p:nvPr/>
          </p:nvSpPr>
          <p:spPr>
            <a:xfrm>
              <a:off x="5579650" y="2147225"/>
              <a:ext cx="597600" cy="41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zh-TW">
                  <a:solidFill>
                    <a:srgbClr val="595959"/>
                  </a:solidFill>
                </a:rPr>
                <a:t>好</a:t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74" name="Google Shape;274;p16"/>
            <p:cNvCxnSpPr>
              <a:stCxn id="275" idx="0"/>
              <a:endCxn id="273" idx="2"/>
            </p:cNvCxnSpPr>
            <p:nvPr/>
          </p:nvCxnSpPr>
          <p:spPr>
            <a:xfrm rot="10800000">
              <a:off x="5878450" y="2558838"/>
              <a:ext cx="0" cy="2220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med" w="med" type="triangle"/>
            </a:ln>
          </p:spPr>
        </p:cxnSp>
      </p:grpSp>
      <p:sp>
        <p:nvSpPr>
          <p:cNvPr id="259" name="Google Shape;259;p16"/>
          <p:cNvSpPr/>
          <p:nvPr/>
        </p:nvSpPr>
        <p:spPr>
          <a:xfrm>
            <a:off x="2494075" y="2780850"/>
            <a:ext cx="423000" cy="4164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16"/>
          <p:cNvSpPr txBox="1"/>
          <p:nvPr/>
        </p:nvSpPr>
        <p:spPr>
          <a:xfrm>
            <a:off x="2406775" y="3438900"/>
            <a:ext cx="597600" cy="2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&lt;s&gt;</a:t>
            </a:r>
            <a:endParaRPr b="0" i="0" sz="14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77" name="Google Shape;277;p16"/>
          <p:cNvCxnSpPr>
            <a:stCxn id="276" idx="0"/>
            <a:endCxn id="259" idx="2"/>
          </p:cNvCxnSpPr>
          <p:nvPr/>
        </p:nvCxnSpPr>
        <p:spPr>
          <a:xfrm rot="10800000">
            <a:off x="2705575" y="3197100"/>
            <a:ext cx="0" cy="2418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78" name="Google Shape;278;p16"/>
          <p:cNvCxnSpPr>
            <a:endCxn id="259" idx="1"/>
          </p:cNvCxnSpPr>
          <p:nvPr/>
        </p:nvCxnSpPr>
        <p:spPr>
          <a:xfrm>
            <a:off x="1867375" y="2989050"/>
            <a:ext cx="6267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dash"/>
            <a:round/>
            <a:headEnd len="sm" w="sm" type="none"/>
            <a:tailEnd len="med" w="med" type="triangle"/>
          </a:ln>
        </p:spPr>
      </p:cxnSp>
      <p:grpSp>
        <p:nvGrpSpPr>
          <p:cNvPr id="279" name="Google Shape;279;p16"/>
          <p:cNvGrpSpPr/>
          <p:nvPr/>
        </p:nvGrpSpPr>
        <p:grpSpPr>
          <a:xfrm>
            <a:off x="6368425" y="2136700"/>
            <a:ext cx="597600" cy="633613"/>
            <a:chOff x="6368425" y="2136700"/>
            <a:chExt cx="597600" cy="633613"/>
          </a:xfrm>
        </p:grpSpPr>
        <p:sp>
          <p:nvSpPr>
            <p:cNvPr id="280" name="Google Shape;280;p16"/>
            <p:cNvSpPr txBox="1"/>
            <p:nvPr/>
          </p:nvSpPr>
          <p:spPr>
            <a:xfrm>
              <a:off x="6368425" y="2136700"/>
              <a:ext cx="597600" cy="41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zh-TW">
                  <a:solidFill>
                    <a:srgbClr val="595959"/>
                  </a:solidFill>
                </a:rPr>
                <a:t>&lt;/s&gt;</a:t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81" name="Google Shape;281;p16"/>
            <p:cNvCxnSpPr>
              <a:stCxn id="282" idx="0"/>
              <a:endCxn id="280" idx="2"/>
            </p:cNvCxnSpPr>
            <p:nvPr/>
          </p:nvCxnSpPr>
          <p:spPr>
            <a:xfrm rot="10800000">
              <a:off x="6667225" y="2548313"/>
              <a:ext cx="0" cy="2220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med" w="med" type="triangle"/>
            </a:ln>
          </p:spPr>
        </p:cxnSp>
      </p:grpSp>
      <p:grpSp>
        <p:nvGrpSpPr>
          <p:cNvPr id="283" name="Google Shape;283;p16"/>
          <p:cNvGrpSpPr/>
          <p:nvPr/>
        </p:nvGrpSpPr>
        <p:grpSpPr>
          <a:xfrm>
            <a:off x="2917075" y="2780850"/>
            <a:ext cx="793217" cy="1053600"/>
            <a:chOff x="2917075" y="2780850"/>
            <a:chExt cx="793217" cy="1053600"/>
          </a:xfrm>
        </p:grpSpPr>
        <p:sp>
          <p:nvSpPr>
            <p:cNvPr id="264" name="Google Shape;264;p16"/>
            <p:cNvSpPr/>
            <p:nvPr/>
          </p:nvSpPr>
          <p:spPr>
            <a:xfrm>
              <a:off x="3287292" y="2780850"/>
              <a:ext cx="423000" cy="416400"/>
            </a:xfrm>
            <a:prstGeom prst="roundRect">
              <a:avLst>
                <a:gd fmla="val 16667" name="adj"/>
              </a:avLst>
            </a:prstGeom>
            <a:solidFill>
              <a:srgbClr val="C9DAF8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84" name="Google Shape;284;p16"/>
            <p:cNvCxnSpPr>
              <a:stCxn id="259" idx="3"/>
              <a:endCxn id="264" idx="1"/>
            </p:cNvCxnSpPr>
            <p:nvPr/>
          </p:nvCxnSpPr>
          <p:spPr>
            <a:xfrm>
              <a:off x="2917075" y="2989050"/>
              <a:ext cx="370200" cy="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285" name="Google Shape;285;p16"/>
            <p:cNvSpPr txBox="1"/>
            <p:nvPr/>
          </p:nvSpPr>
          <p:spPr>
            <a:xfrm>
              <a:off x="3285523" y="3422850"/>
              <a:ext cx="423000" cy="41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zh-TW">
                  <a:solidFill>
                    <a:srgbClr val="595959"/>
                  </a:solidFill>
                </a:rPr>
                <a:t>今</a:t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86" name="Google Shape;286;p16"/>
            <p:cNvCxnSpPr/>
            <p:nvPr/>
          </p:nvCxnSpPr>
          <p:spPr>
            <a:xfrm rot="10800000">
              <a:off x="3498792" y="3205387"/>
              <a:ext cx="0" cy="2220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med" w="med" type="triangle"/>
            </a:ln>
          </p:spPr>
        </p:cxnSp>
      </p:grpSp>
      <p:grpSp>
        <p:nvGrpSpPr>
          <p:cNvPr id="287" name="Google Shape;287;p16"/>
          <p:cNvGrpSpPr/>
          <p:nvPr/>
        </p:nvGrpSpPr>
        <p:grpSpPr>
          <a:xfrm>
            <a:off x="3710308" y="2780850"/>
            <a:ext cx="793200" cy="1073363"/>
            <a:chOff x="3710308" y="2780850"/>
            <a:chExt cx="793200" cy="1073363"/>
          </a:xfrm>
        </p:grpSpPr>
        <p:sp>
          <p:nvSpPr>
            <p:cNvPr id="288" name="Google Shape;288;p16"/>
            <p:cNvSpPr/>
            <p:nvPr/>
          </p:nvSpPr>
          <p:spPr>
            <a:xfrm>
              <a:off x="4080508" y="2780850"/>
              <a:ext cx="423000" cy="416400"/>
            </a:xfrm>
            <a:prstGeom prst="roundRect">
              <a:avLst>
                <a:gd fmla="val 16667" name="adj"/>
              </a:avLst>
            </a:prstGeom>
            <a:solidFill>
              <a:srgbClr val="C9DAF8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89" name="Google Shape;289;p16"/>
            <p:cNvCxnSpPr>
              <a:endCxn id="288" idx="1"/>
            </p:cNvCxnSpPr>
            <p:nvPr/>
          </p:nvCxnSpPr>
          <p:spPr>
            <a:xfrm>
              <a:off x="3710308" y="2989050"/>
              <a:ext cx="370200" cy="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290" name="Google Shape;290;p16"/>
            <p:cNvSpPr txBox="1"/>
            <p:nvPr/>
          </p:nvSpPr>
          <p:spPr>
            <a:xfrm>
              <a:off x="4078748" y="3442613"/>
              <a:ext cx="423000" cy="41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zh-TW">
                  <a:solidFill>
                    <a:srgbClr val="595959"/>
                  </a:solidFill>
                </a:rPr>
                <a:t>天</a:t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91" name="Google Shape;291;p16"/>
            <p:cNvCxnSpPr/>
            <p:nvPr/>
          </p:nvCxnSpPr>
          <p:spPr>
            <a:xfrm rot="10800000">
              <a:off x="4292025" y="3205362"/>
              <a:ext cx="0" cy="2220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med" w="med" type="triangle"/>
            </a:ln>
          </p:spPr>
        </p:cxnSp>
      </p:grpSp>
      <p:grpSp>
        <p:nvGrpSpPr>
          <p:cNvPr id="292" name="Google Shape;292;p16"/>
          <p:cNvGrpSpPr/>
          <p:nvPr/>
        </p:nvGrpSpPr>
        <p:grpSpPr>
          <a:xfrm>
            <a:off x="4503508" y="2780850"/>
            <a:ext cx="793217" cy="1073375"/>
            <a:chOff x="4503508" y="2780850"/>
            <a:chExt cx="793217" cy="1073375"/>
          </a:xfrm>
        </p:grpSpPr>
        <p:cxnSp>
          <p:nvCxnSpPr>
            <p:cNvPr id="293" name="Google Shape;293;p16"/>
            <p:cNvCxnSpPr>
              <a:stCxn id="288" idx="3"/>
              <a:endCxn id="270" idx="1"/>
            </p:cNvCxnSpPr>
            <p:nvPr/>
          </p:nvCxnSpPr>
          <p:spPr>
            <a:xfrm>
              <a:off x="4503508" y="2989050"/>
              <a:ext cx="370200" cy="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270" name="Google Shape;270;p16"/>
            <p:cNvSpPr/>
            <p:nvPr/>
          </p:nvSpPr>
          <p:spPr>
            <a:xfrm>
              <a:off x="4873725" y="2780850"/>
              <a:ext cx="423000" cy="416400"/>
            </a:xfrm>
            <a:prstGeom prst="roundRect">
              <a:avLst>
                <a:gd fmla="val 16667" name="adj"/>
              </a:avLst>
            </a:prstGeom>
            <a:solidFill>
              <a:srgbClr val="C9DAF8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" name="Google Shape;294;p16"/>
            <p:cNvSpPr txBox="1"/>
            <p:nvPr/>
          </p:nvSpPr>
          <p:spPr>
            <a:xfrm>
              <a:off x="4871973" y="3442625"/>
              <a:ext cx="423000" cy="41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zh-TW">
                  <a:solidFill>
                    <a:srgbClr val="595959"/>
                  </a:solidFill>
                </a:rPr>
                <a:t>天</a:t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95" name="Google Shape;295;p16"/>
            <p:cNvCxnSpPr/>
            <p:nvPr/>
          </p:nvCxnSpPr>
          <p:spPr>
            <a:xfrm rot="10800000">
              <a:off x="5085225" y="3205387"/>
              <a:ext cx="0" cy="2220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med" w="med" type="triangle"/>
            </a:ln>
          </p:spPr>
        </p:cxnSp>
      </p:grpSp>
      <p:grpSp>
        <p:nvGrpSpPr>
          <p:cNvPr id="296" name="Google Shape;296;p16"/>
          <p:cNvGrpSpPr/>
          <p:nvPr/>
        </p:nvGrpSpPr>
        <p:grpSpPr>
          <a:xfrm>
            <a:off x="5296750" y="2780838"/>
            <a:ext cx="793200" cy="1073387"/>
            <a:chOff x="5296750" y="2780838"/>
            <a:chExt cx="793200" cy="1073387"/>
          </a:xfrm>
        </p:grpSpPr>
        <p:sp>
          <p:nvSpPr>
            <p:cNvPr id="275" name="Google Shape;275;p16"/>
            <p:cNvSpPr/>
            <p:nvPr/>
          </p:nvSpPr>
          <p:spPr>
            <a:xfrm>
              <a:off x="5666950" y="2780838"/>
              <a:ext cx="423000" cy="416400"/>
            </a:xfrm>
            <a:prstGeom prst="roundRect">
              <a:avLst>
                <a:gd fmla="val 16667" name="adj"/>
              </a:avLst>
            </a:prstGeom>
            <a:solidFill>
              <a:srgbClr val="C9DAF8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97" name="Google Shape;297;p16"/>
            <p:cNvCxnSpPr>
              <a:endCxn id="275" idx="1"/>
            </p:cNvCxnSpPr>
            <p:nvPr/>
          </p:nvCxnSpPr>
          <p:spPr>
            <a:xfrm>
              <a:off x="5296750" y="2989038"/>
              <a:ext cx="370200" cy="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298" name="Google Shape;298;p16"/>
            <p:cNvSpPr txBox="1"/>
            <p:nvPr/>
          </p:nvSpPr>
          <p:spPr>
            <a:xfrm>
              <a:off x="5665198" y="3442625"/>
              <a:ext cx="423000" cy="41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zh-TW">
                  <a:solidFill>
                    <a:srgbClr val="595959"/>
                  </a:solidFill>
                </a:rPr>
                <a:t>氣</a:t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99" name="Google Shape;299;p16"/>
            <p:cNvCxnSpPr/>
            <p:nvPr/>
          </p:nvCxnSpPr>
          <p:spPr>
            <a:xfrm rot="10800000">
              <a:off x="5878450" y="3205374"/>
              <a:ext cx="0" cy="2220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med" w="med" type="triangle"/>
            </a:ln>
          </p:spPr>
        </p:cxnSp>
      </p:grpSp>
      <p:grpSp>
        <p:nvGrpSpPr>
          <p:cNvPr id="300" name="Google Shape;300;p16"/>
          <p:cNvGrpSpPr/>
          <p:nvPr/>
        </p:nvGrpSpPr>
        <p:grpSpPr>
          <a:xfrm>
            <a:off x="6085525" y="2770313"/>
            <a:ext cx="883173" cy="1083912"/>
            <a:chOff x="6085525" y="2770313"/>
            <a:chExt cx="883173" cy="1083912"/>
          </a:xfrm>
        </p:grpSpPr>
        <p:sp>
          <p:nvSpPr>
            <p:cNvPr id="282" name="Google Shape;282;p16"/>
            <p:cNvSpPr/>
            <p:nvPr/>
          </p:nvSpPr>
          <p:spPr>
            <a:xfrm>
              <a:off x="6455725" y="2770313"/>
              <a:ext cx="423000" cy="416400"/>
            </a:xfrm>
            <a:prstGeom prst="roundRect">
              <a:avLst>
                <a:gd fmla="val 16667" name="adj"/>
              </a:avLst>
            </a:prstGeom>
            <a:solidFill>
              <a:srgbClr val="C9DAF8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01" name="Google Shape;301;p16"/>
            <p:cNvCxnSpPr>
              <a:endCxn id="282" idx="1"/>
            </p:cNvCxnSpPr>
            <p:nvPr/>
          </p:nvCxnSpPr>
          <p:spPr>
            <a:xfrm>
              <a:off x="6085525" y="2978513"/>
              <a:ext cx="370200" cy="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302" name="Google Shape;302;p16"/>
            <p:cNvSpPr txBox="1"/>
            <p:nvPr/>
          </p:nvSpPr>
          <p:spPr>
            <a:xfrm>
              <a:off x="6371098" y="3442625"/>
              <a:ext cx="597600" cy="41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zh-TW">
                  <a:solidFill>
                    <a:srgbClr val="595959"/>
                  </a:solidFill>
                </a:rPr>
                <a:t>好</a:t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03" name="Google Shape;303;p16"/>
            <p:cNvCxnSpPr/>
            <p:nvPr/>
          </p:nvCxnSpPr>
          <p:spPr>
            <a:xfrm rot="10800000">
              <a:off x="6667225" y="3194849"/>
              <a:ext cx="0" cy="2220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med" w="med" type="triangle"/>
            </a:ln>
          </p:spPr>
        </p:cxnSp>
      </p:grpSp>
      <p:grpSp>
        <p:nvGrpSpPr>
          <p:cNvPr id="304" name="Google Shape;304;p16"/>
          <p:cNvGrpSpPr/>
          <p:nvPr/>
        </p:nvGrpSpPr>
        <p:grpSpPr>
          <a:xfrm>
            <a:off x="3598900" y="1612475"/>
            <a:ext cx="2200200" cy="617700"/>
            <a:chOff x="3598900" y="1612475"/>
            <a:chExt cx="2200200" cy="617700"/>
          </a:xfrm>
        </p:grpSpPr>
        <p:sp>
          <p:nvSpPr>
            <p:cNvPr id="305" name="Google Shape;305;p16"/>
            <p:cNvSpPr/>
            <p:nvPr/>
          </p:nvSpPr>
          <p:spPr>
            <a:xfrm>
              <a:off x="4233100" y="1948175"/>
              <a:ext cx="916800" cy="282000"/>
            </a:xfrm>
            <a:prstGeom prst="upArrow">
              <a:avLst>
                <a:gd fmla="val 50000" name="adj1"/>
                <a:gd fmla="val 50000" name="adj2"/>
              </a:avLst>
            </a:prstGeom>
            <a:solidFill>
              <a:srgbClr val="FFD966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16"/>
            <p:cNvSpPr txBox="1"/>
            <p:nvPr/>
          </p:nvSpPr>
          <p:spPr>
            <a:xfrm>
              <a:off x="3598900" y="1612475"/>
              <a:ext cx="2200200" cy="41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>
                  <a:latin typeface="Open Sans"/>
                  <a:ea typeface="Open Sans"/>
                  <a:cs typeface="Open Sans"/>
                  <a:sym typeface="Open Sans"/>
                </a:rPr>
                <a:t>Cross Entropy Loss</a:t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307" name="Google Shape;307;p16"/>
          <p:cNvSpPr txBox="1"/>
          <p:nvPr/>
        </p:nvSpPr>
        <p:spPr>
          <a:xfrm>
            <a:off x="1933950" y="2779075"/>
            <a:ext cx="370200" cy="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X</a:t>
            </a:r>
            <a:endParaRPr b="1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08" name="Google Shape;308;p16"/>
          <p:cNvSpPr txBox="1"/>
          <p:nvPr/>
        </p:nvSpPr>
        <p:spPr>
          <a:xfrm>
            <a:off x="311700" y="3014650"/>
            <a:ext cx="26055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without any condition</a:t>
            </a:r>
            <a:endParaRPr b="1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5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Late submission policy</a:t>
            </a:r>
            <a:endParaRPr/>
          </a:p>
        </p:txBody>
      </p:sp>
      <p:sp>
        <p:nvSpPr>
          <p:cNvPr id="596" name="Google Shape;596;p52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You can submit file until 3 days after deadline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The score will be calculated as:</a:t>
            </a:r>
            <a:br>
              <a:rPr lang="zh-TW"/>
            </a:br>
            <a:br>
              <a:rPr lang="zh-TW"/>
            </a:br>
            <a:br>
              <a:rPr lang="zh-TW"/>
            </a:br>
            <a:br>
              <a:rPr lang="zh-TW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Late submision form would be anounced after deadline</a:t>
            </a:r>
            <a:endParaRPr/>
          </a:p>
        </p:txBody>
      </p:sp>
      <p:pic>
        <p:nvPicPr>
          <p:cNvPr id="597" name="Google Shape;597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5800" y="1941848"/>
            <a:ext cx="6271000" cy="128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53"/>
          <p:cNvSpPr txBox="1"/>
          <p:nvPr>
            <p:ph type="title"/>
          </p:nvPr>
        </p:nvSpPr>
        <p:spPr>
          <a:xfrm>
            <a:off x="1759500" y="1304850"/>
            <a:ext cx="85206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Q&amp;A</a:t>
            </a:r>
            <a:endParaRPr/>
          </a:p>
        </p:txBody>
      </p:sp>
      <p:sp>
        <p:nvSpPr>
          <p:cNvPr id="603" name="Google Shape;603;p53"/>
          <p:cNvSpPr txBox="1"/>
          <p:nvPr>
            <p:ph idx="1" type="body"/>
          </p:nvPr>
        </p:nvSpPr>
        <p:spPr>
          <a:xfrm>
            <a:off x="1759500" y="29956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zh-TW" u="sng">
                <a:solidFill>
                  <a:schemeClr val="hlink"/>
                </a:solidFill>
                <a:hlinkClick r:id="rId3"/>
              </a:rPr>
              <a:t>dlhlp.ta@gmail.com</a:t>
            </a:r>
            <a:endParaRPr/>
          </a:p>
        </p:txBody>
      </p:sp>
      <p:pic>
        <p:nvPicPr>
          <p:cNvPr id="604" name="Google Shape;604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76150" y="1171225"/>
            <a:ext cx="1990626" cy="1990626"/>
          </a:xfrm>
          <a:prstGeom prst="rect">
            <a:avLst/>
          </a:prstGeom>
          <a:noFill/>
          <a:ln>
            <a:noFill/>
          </a:ln>
        </p:spPr>
      </p:pic>
      <p:sp>
        <p:nvSpPr>
          <p:cNvPr id="605" name="Google Shape;605;p53"/>
          <p:cNvSpPr txBox="1"/>
          <p:nvPr/>
        </p:nvSpPr>
        <p:spPr>
          <a:xfrm>
            <a:off x="1093626" y="3183450"/>
            <a:ext cx="2571300" cy="9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latin typeface="Open Sans"/>
                <a:ea typeface="Open Sans"/>
                <a:cs typeface="Open Sans"/>
                <a:sym typeface="Open Sans"/>
              </a:rPr>
              <a:t>FB Group:</a:t>
            </a:r>
            <a:br>
              <a:rPr b="1" lang="zh-TW">
                <a:latin typeface="Open Sans"/>
                <a:ea typeface="Open Sans"/>
                <a:cs typeface="Open Sans"/>
                <a:sym typeface="Open Sans"/>
              </a:rPr>
            </a:br>
            <a:r>
              <a:rPr lang="zh-TW">
                <a:latin typeface="Open Sans"/>
                <a:ea typeface="Open Sans"/>
                <a:cs typeface="Open Sans"/>
                <a:sym typeface="Open Sans"/>
              </a:rPr>
              <a:t>Deep Learning for Human Language Processing (2020,Spring)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Dataset</a:t>
            </a:r>
            <a:endParaRPr/>
          </a:p>
        </p:txBody>
      </p:sp>
      <p:sp>
        <p:nvSpPr>
          <p:cNvPr id="314" name="Google Shape;314;p17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To make HW1 easier...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We use a small 10-hours Mandarin Chinese audio corpus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All from a single speaker (no speaker varient problem)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We transform text to </a:t>
            </a:r>
            <a:r>
              <a:rPr lang="zh-TW"/>
              <a:t>ㄅㄆㄇㄈ to make vocabulary </a:t>
            </a:r>
            <a:r>
              <a:rPr lang="zh-TW"/>
              <a:t>s</a:t>
            </a:r>
            <a:r>
              <a:rPr lang="zh-TW"/>
              <a:t>ize smaller and help the model to converge faster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You</a:t>
            </a:r>
            <a:r>
              <a:rPr lang="zh-TW"/>
              <a:t> would not need to train a “real-world” ASR model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About </a:t>
            </a:r>
            <a:r>
              <a:rPr b="1" lang="zh-TW"/>
              <a:t>2~4 hours</a:t>
            </a:r>
            <a:r>
              <a:rPr lang="zh-TW"/>
              <a:t> to converge on K80, while real-world ASR may need weeks to converge</a:t>
            </a:r>
            <a:endParaRPr/>
          </a:p>
        </p:txBody>
      </p:sp>
      <p:pic>
        <p:nvPicPr>
          <p:cNvPr id="315" name="Google Shape;315;p17" title="009010.wa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54700" y="558921"/>
            <a:ext cx="707400" cy="707400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17"/>
          <p:cNvSpPr txBox="1"/>
          <p:nvPr/>
        </p:nvSpPr>
        <p:spPr>
          <a:xfrm>
            <a:off x="6665825" y="328225"/>
            <a:ext cx="1386600" cy="11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6000">
                <a:latin typeface="Open Sans"/>
                <a:ea typeface="Open Sans"/>
                <a:cs typeface="Open Sans"/>
                <a:sym typeface="Open Sans"/>
              </a:rPr>
              <a:t>🗣</a:t>
            </a:r>
            <a:endParaRPr sz="60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Download Data</a:t>
            </a:r>
            <a:endParaRPr/>
          </a:p>
        </p:txBody>
      </p:sp>
      <p:sp>
        <p:nvSpPr>
          <p:cNvPr id="322" name="Google Shape;322;p18"/>
          <p:cNvSpPr txBox="1"/>
          <p:nvPr>
            <p:ph idx="1" type="body"/>
          </p:nvPr>
        </p:nvSpPr>
        <p:spPr>
          <a:xfrm>
            <a:off x="311700" y="1266325"/>
            <a:ext cx="87357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Download Data(2.88G)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 u="sng">
                <a:solidFill>
                  <a:schemeClr val="hlink"/>
                </a:solidFill>
                <a:hlinkClick r:id="rId3"/>
              </a:rPr>
              <a:t>https://drive.google.com/file/d/1BPR3IfAEOFOQzsU4vDs2fezDyEsU7bvQ/view?usp=sharing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train: 8000, dev: 1000, test: 1000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the transcript file in testing set is not removed for convenience,</a:t>
            </a:r>
            <a:br>
              <a:rPr lang="zh-TW"/>
            </a:br>
            <a:r>
              <a:rPr lang="zh-TW"/>
              <a:t>but all the answer is replaced with </a:t>
            </a:r>
            <a:r>
              <a:rPr lang="zh-TW"/>
              <a:t>ㄅㄆㄇㄈ...</a:t>
            </a:r>
            <a:endParaRPr/>
          </a:p>
        </p:txBody>
      </p:sp>
      <p:pic>
        <p:nvPicPr>
          <p:cNvPr id="323" name="Google Shape;32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82996" y="1956700"/>
            <a:ext cx="1964375" cy="307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18"/>
          <p:cNvSpPr txBox="1"/>
          <p:nvPr/>
        </p:nvSpPr>
        <p:spPr>
          <a:xfrm>
            <a:off x="461600" y="3878450"/>
            <a:ext cx="6144600" cy="9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Hint: In Linux, use </a:t>
            </a:r>
            <a:r>
              <a:rPr lang="zh-TW">
                <a:solidFill>
                  <a:srgbClr val="666666"/>
                </a:solidFill>
                <a:highlight>
                  <a:srgbClr val="EFEFEF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bash get_dataset.sh</a:t>
            </a:r>
            <a:br>
              <a:rPr lang="zh-TW">
                <a:solidFill>
                  <a:srgbClr val="666666"/>
                </a:solidFill>
                <a:highlight>
                  <a:srgbClr val="EFEFEF"/>
                </a:highlight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zh-TW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5"/>
              </a:rPr>
              <a:t>https://github.com/DLHLP2020/hw1-speech-recognition/blob/master/get_dataset.sh</a:t>
            </a:r>
            <a:endParaRPr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1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Extract features from audio file w/ torchaudio</a:t>
            </a:r>
            <a:endParaRPr/>
          </a:p>
        </p:txBody>
      </p:sp>
      <p:sp>
        <p:nvSpPr>
          <p:cNvPr id="330" name="Google Shape;330;p19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/>
              <a:t>Step 1. Load WAV File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zh-TW">
                <a:latin typeface="Source Code Pro"/>
                <a:ea typeface="Source Code Pro"/>
                <a:cs typeface="Source Code Pro"/>
                <a:sym typeface="Source Code Pro"/>
              </a:rPr>
              <a:t>waveform</a:t>
            </a:r>
            <a:r>
              <a:rPr lang="zh-TW">
                <a:latin typeface="Source Code Pro"/>
                <a:ea typeface="Source Code Pro"/>
                <a:cs typeface="Source Code Pro"/>
                <a:sym typeface="Source Code Pro"/>
              </a:rPr>
              <a:t>, sample_freq = torchaudio.load("000001.wav")</a:t>
            </a:r>
            <a:br>
              <a:rPr lang="zh-TW"/>
            </a:br>
            <a:r>
              <a:rPr lang="zh-TW" u="sng">
                <a:latin typeface="Source Code Pro"/>
                <a:ea typeface="Source Code Pro"/>
                <a:cs typeface="Source Code Pro"/>
                <a:sym typeface="Source Code Pro"/>
              </a:rPr>
              <a:t>waveform.shape: (1, 116400)</a:t>
            </a:r>
            <a:br>
              <a:rPr lang="zh-TW" u="sng"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zh-TW" u="sng">
                <a:latin typeface="Source Code Pro"/>
                <a:ea typeface="Source Code Pro"/>
                <a:cs typeface="Source Code Pro"/>
                <a:sym typeface="Source Code Pro"/>
              </a:rPr>
              <a:t>sample_freq: 48000</a:t>
            </a:r>
            <a:endParaRPr u="sng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331" name="Google Shape;33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8679" y="2571748"/>
            <a:ext cx="4763346" cy="241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6" name="Google Shape;33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9300" y="867975"/>
            <a:ext cx="6388325" cy="4154998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20"/>
          <p:cNvSpPr txBox="1"/>
          <p:nvPr>
            <p:ph idx="1" type="body"/>
          </p:nvPr>
        </p:nvSpPr>
        <p:spPr>
          <a:xfrm>
            <a:off x="311700" y="413975"/>
            <a:ext cx="6071100" cy="415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/>
              <a:t>Step 2. Get fbank or MFCC from waveform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p20"/>
          <p:cNvSpPr txBox="1"/>
          <p:nvPr/>
        </p:nvSpPr>
        <p:spPr>
          <a:xfrm>
            <a:off x="6332354" y="3216402"/>
            <a:ext cx="8526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8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fbank</a:t>
            </a:r>
            <a:endParaRPr b="1" sz="180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39" name="Google Shape;339;p20"/>
          <p:cNvSpPr txBox="1"/>
          <p:nvPr/>
        </p:nvSpPr>
        <p:spPr>
          <a:xfrm>
            <a:off x="6073075" y="4247350"/>
            <a:ext cx="30000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DSP Lecture 7: </a:t>
            </a:r>
            <a:r>
              <a:rPr lang="zh-TW" u="sng">
                <a:solidFill>
                  <a:schemeClr val="hlink"/>
                </a:solidFill>
                <a:hlinkClick r:id="rId4"/>
              </a:rPr>
              <a:t>https://speech.ee.ntu.edu.tw/DSP2019Autumn/Slides/7.0.pptx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20"/>
          <p:cNvSpPr/>
          <p:nvPr/>
        </p:nvSpPr>
        <p:spPr>
          <a:xfrm rot="1873830">
            <a:off x="5981989" y="3242176"/>
            <a:ext cx="442060" cy="163817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p20"/>
          <p:cNvSpPr/>
          <p:nvPr/>
        </p:nvSpPr>
        <p:spPr>
          <a:xfrm>
            <a:off x="3758750" y="4562025"/>
            <a:ext cx="733500" cy="4611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p20"/>
          <p:cNvSpPr/>
          <p:nvPr/>
        </p:nvSpPr>
        <p:spPr>
          <a:xfrm>
            <a:off x="5127025" y="2329875"/>
            <a:ext cx="1594200" cy="15000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21"/>
          <p:cNvSpPr txBox="1"/>
          <p:nvPr>
            <p:ph idx="1" type="body"/>
          </p:nvPr>
        </p:nvSpPr>
        <p:spPr>
          <a:xfrm>
            <a:off x="311700" y="413975"/>
            <a:ext cx="8520600" cy="415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/>
              <a:t>Step 2. Get Fbank or MFCC from waveform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zh-TW"/>
              <a:t>MFCC</a:t>
            </a:r>
            <a:br>
              <a:rPr lang="zh-TW"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zh-TW">
                <a:latin typeface="Source Code Pro"/>
                <a:ea typeface="Source Code Pro"/>
                <a:cs typeface="Source Code Pro"/>
                <a:sym typeface="Source Code Pro"/>
              </a:rPr>
              <a:t>feature = torchaudio.compliance.kaldi.mfcc(</a:t>
            </a:r>
            <a:r>
              <a:rPr lang="zh-TW">
                <a:solidFill>
                  <a:srgbClr val="1155C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waveform</a:t>
            </a:r>
            <a:r>
              <a:rPr lang="zh-TW">
                <a:latin typeface="Source Code Pro"/>
                <a:ea typeface="Source Code Pro"/>
                <a:cs typeface="Source Code Pro"/>
                <a:sym typeface="Source Code Pro"/>
              </a:rPr>
              <a:t>,</a:t>
            </a:r>
            <a:br>
              <a:rPr lang="zh-TW"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zh-TW">
                <a:latin typeface="Source Code Pro"/>
                <a:ea typeface="Source Code Pro"/>
                <a:cs typeface="Source Code Pro"/>
                <a:sym typeface="Source Code Pro"/>
              </a:rPr>
              <a:t>									sample_frequency=</a:t>
            </a:r>
            <a:r>
              <a:rPr lang="zh-TW">
                <a:solidFill>
                  <a:srgbClr val="1155C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sample_freq</a:t>
            </a:r>
            <a:r>
              <a:rPr lang="zh-TW">
                <a:latin typeface="Source Code Pro"/>
                <a:ea typeface="Source Code Pro"/>
                <a:cs typeface="Source Code Pro"/>
                <a:sym typeface="Source Code Pro"/>
              </a:rPr>
              <a:t>)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zh-TW" u="sng">
                <a:latin typeface="Source Code Pro"/>
                <a:ea typeface="Source Code Pro"/>
                <a:cs typeface="Source Code Pro"/>
                <a:sym typeface="Source Code Pro"/>
              </a:rPr>
              <a:t>feature.shape: (241, 13)</a:t>
            </a:r>
            <a:endParaRPr u="sng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zh-TW"/>
              <a:t>Fbank</a:t>
            </a:r>
            <a:br>
              <a:rPr lang="zh-TW"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zh-TW">
                <a:latin typeface="Source Code Pro"/>
                <a:ea typeface="Source Code Pro"/>
                <a:cs typeface="Source Code Pro"/>
                <a:sym typeface="Source Code Pro"/>
              </a:rPr>
              <a:t>feature = torchaudio.compliance.kaldi.fbank(</a:t>
            </a:r>
            <a:r>
              <a:rPr lang="zh-TW">
                <a:solidFill>
                  <a:srgbClr val="1155C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waveform</a:t>
            </a:r>
            <a:r>
              <a:rPr lang="zh-TW">
                <a:latin typeface="Source Code Pro"/>
                <a:ea typeface="Source Code Pro"/>
                <a:cs typeface="Source Code Pro"/>
                <a:sym typeface="Source Code Pro"/>
              </a:rPr>
              <a:t>,</a:t>
            </a:r>
            <a:br>
              <a:rPr lang="zh-TW"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zh-TW">
                <a:latin typeface="Source Code Pro"/>
                <a:ea typeface="Source Code Pro"/>
                <a:cs typeface="Source Code Pro"/>
                <a:sym typeface="Source Code Pro"/>
              </a:rPr>
              <a:t>									sample_frequency=</a:t>
            </a:r>
            <a:r>
              <a:rPr lang="zh-TW">
                <a:solidFill>
                  <a:srgbClr val="1155C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sample_freq</a:t>
            </a:r>
            <a:r>
              <a:rPr lang="zh-TW">
                <a:latin typeface="Source Code Pro"/>
                <a:ea typeface="Source Code Pro"/>
                <a:cs typeface="Source Code Pro"/>
                <a:sym typeface="Source Code Pro"/>
              </a:rPr>
              <a:t>,</a:t>
            </a:r>
            <a:br>
              <a:rPr lang="zh-TW"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zh-TW">
                <a:latin typeface="Source Code Pro"/>
                <a:ea typeface="Source Code Pro"/>
                <a:cs typeface="Source Code Pro"/>
                <a:sym typeface="Source Code Pro"/>
              </a:rPr>
              <a:t>									num_mel_bins=40)</a:t>
            </a:r>
            <a:br>
              <a:rPr lang="zh-TW"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zh-TW" u="sng">
                <a:latin typeface="Source Code Pro"/>
                <a:ea typeface="Source Code Pro"/>
                <a:cs typeface="Source Code Pro"/>
                <a:sym typeface="Source Code Pro"/>
              </a:rPr>
              <a:t>feature.shape: (241, 40)</a:t>
            </a:r>
            <a:endParaRPr u="sng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009668"/>
      </a:accent2>
      <a:accent3>
        <a:srgbClr val="4DB6AC"/>
      </a:accent3>
      <a:accent4>
        <a:srgbClr val="FF9800"/>
      </a:accent4>
      <a:accent5>
        <a:srgbClr val="CE93D8"/>
      </a:accent5>
      <a:accent6>
        <a:srgbClr val="EEFF41"/>
      </a:accent6>
      <a:hlink>
        <a:srgbClr val="CE93D8"/>
      </a:hlink>
      <a:folHlink>
        <a:srgbClr val="CE93D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